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0058400" cy="7772400"/>
  <p:notesSz cx="10058400" cy="7772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34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23257-C777-4F39-B775-562334B99B56}" type="datetimeFigureOut">
              <a:rPr lang="en-US"/>
              <a:pPr>
                <a:defRPr/>
              </a:pPr>
              <a:t>8/8/2022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0DFE9-B3BB-4CB2-AD55-6020C1F640CA}" type="slidenum">
              <a:rPr/>
              <a:pPr>
                <a:defRPr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8DBAB-3E30-45A4-9787-E94CE377A4E0}" type="datetimeFigureOut">
              <a:rPr lang="en-US"/>
              <a:pPr>
                <a:defRPr/>
              </a:pPr>
              <a:t>8/8/2022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EC5BC-9F04-4F27-A73F-1DD2F7A9D271}" type="slidenum">
              <a:rPr/>
              <a:pPr>
                <a:defRPr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A17E6-930E-49FD-AACF-26723D2F8EA5}" type="datetimeFigureOut">
              <a:rPr lang="en-US"/>
              <a:pPr>
                <a:defRPr/>
              </a:pPr>
              <a:t>8/8/2022</a:t>
            </a:fld>
            <a:endParaRPr lang="en-US"/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C770C-3DED-441E-934E-AA72DE1DEE01}" type="slidenum">
              <a:rPr/>
              <a:pPr>
                <a:defRPr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84671-6A16-4738-9654-5E25F7AADC41}" type="datetimeFigureOut">
              <a:rPr lang="en-US"/>
              <a:pPr>
                <a:defRPr/>
              </a:pPr>
              <a:t>8/8/2022</a:t>
            </a:fld>
            <a:endParaRPr lang="en-US"/>
          </a:p>
        </p:txBody>
      </p:sp>
      <p:sp>
        <p:nvSpPr>
          <p:cNvPr id="5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18B82-20E1-4110-B348-93B581A8C2A7}" type="slidenum">
              <a:rPr/>
              <a:pPr>
                <a:defRPr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9632A-4463-4963-A483-FEF6935D68D0}" type="datetimeFigureOut">
              <a:rPr lang="en-US"/>
              <a:pPr>
                <a:defRPr/>
              </a:pPr>
              <a:t>8/8/2022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3D13F-411E-4364-BC00-E48A1D1340B6}" type="slidenum">
              <a:rPr/>
              <a:pPr>
                <a:defRPr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Holder 2"/>
          <p:cNvSpPr>
            <a:spLocks noGrp="1"/>
          </p:cNvSpPr>
          <p:nvPr>
            <p:ph type="title"/>
          </p:nvPr>
        </p:nvSpPr>
        <p:spPr bwMode="auto">
          <a:xfrm>
            <a:off x="503238" y="311150"/>
            <a:ext cx="9051925" cy="1243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 smtClean="0"/>
          </a:p>
        </p:txBody>
      </p:sp>
      <p:sp>
        <p:nvSpPr>
          <p:cNvPr id="1027" name="Holder 3"/>
          <p:cNvSpPr>
            <a:spLocks noGrp="1"/>
          </p:cNvSpPr>
          <p:nvPr>
            <p:ph type="body" idx="1"/>
          </p:nvPr>
        </p:nvSpPr>
        <p:spPr bwMode="auto">
          <a:xfrm>
            <a:off x="503238" y="1787525"/>
            <a:ext cx="9051925" cy="5129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475" y="7227888"/>
            <a:ext cx="3219450" cy="388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3238" y="7227888"/>
            <a:ext cx="2312987" cy="388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3A50B37-FB37-439D-ACD4-2AED3F366B3F}" type="datetimeFigureOut">
              <a:rPr lang="en-US"/>
              <a:pPr>
                <a:defRPr/>
              </a:pPr>
              <a:t>8/8/2022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175" y="7227888"/>
            <a:ext cx="2312988" cy="388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2BECB5E-0C1C-438D-AB57-EDFF1F4485CC}" type="slidenum">
              <a:rPr/>
              <a:pPr>
                <a:defRPr/>
              </a:pPr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2" r:id="rId2"/>
    <p:sldLayoutId id="2147483651" r:id="rId3"/>
    <p:sldLayoutId id="2147483650" r:id="rId4"/>
    <p:sldLayoutId id="2147483649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urgencias.subdirec@hus.org.co" TargetMode="External"/><Relationship Id="rId3" Type="http://schemas.openxmlformats.org/officeDocument/2006/relationships/hyperlink" Target="mailto:cirugiageneral.lider@hus.org.co" TargetMode="External"/><Relationship Id="rId7" Type="http://schemas.openxmlformats.org/officeDocument/2006/relationships/hyperlink" Target="mailto:gineco.lider@hus.org.co" TargetMode="External"/><Relationship Id="rId12" Type="http://schemas.openxmlformats.org/officeDocument/2006/relationships/hyperlink" Target="mailto:psiquiatria.clinica@hus.org.co" TargetMode="External"/><Relationship Id="rId2" Type="http://schemas.openxmlformats.org/officeDocument/2006/relationships/hyperlink" Target="mailto:anestesia.lider@hus.org.co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geriatria.medico1@hus.org.co" TargetMode="External"/><Relationship Id="rId11" Type="http://schemas.openxmlformats.org/officeDocument/2006/relationships/hyperlink" Target="mailto:ortopedia.lider@hus.org.co" TargetMode="External"/><Relationship Id="rId5" Type="http://schemas.openxmlformats.org/officeDocument/2006/relationships/hyperlink" Target="mailto:cexterna.subdirector@hus.org.co" TargetMode="External"/><Relationship Id="rId10" Type="http://schemas.openxmlformats.org/officeDocument/2006/relationships/hyperlink" Target="mailto:neumologia.medico@hus.org.co" TargetMode="External"/><Relationship Id="rId4" Type="http://schemas.openxmlformats.org/officeDocument/2006/relationships/hyperlink" Target="mailto:neonatos.lider@hus.org.co" TargetMode="External"/><Relationship Id="rId9" Type="http://schemas.openxmlformats.org/officeDocument/2006/relationships/hyperlink" Target="mailto:minterna.lider@hus.org.co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zpcientifica@hus.org.co" TargetMode="External"/><Relationship Id="rId7" Type="http://schemas.openxmlformats.org/officeDocument/2006/relationships/hyperlink" Target="mailto:anestesia.lider@hus.org.co" TargetMode="External"/><Relationship Id="rId2" Type="http://schemas.openxmlformats.org/officeDocument/2006/relationships/hyperlink" Target="mailto:cirugiageneral.lider@hus.org.co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cexterna.subdirector@hus.org.co" TargetMode="External"/><Relationship Id="rId5" Type="http://schemas.openxmlformats.org/officeDocument/2006/relationships/hyperlink" Target="mailto:neonatos.lider@hus.org.co" TargetMode="External"/><Relationship Id="rId4" Type="http://schemas.openxmlformats.org/officeDocument/2006/relationships/hyperlink" Target="mailto:hrzgestor.asistencia@hus.org.co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mailto:cexterna.subdirector@hus.org.co" TargetMode="External"/><Relationship Id="rId3" Type="http://schemas.openxmlformats.org/officeDocument/2006/relationships/hyperlink" Target="mailto:anestesia.lider@hus.org.co" TargetMode="External"/><Relationship Id="rId7" Type="http://schemas.openxmlformats.org/officeDocument/2006/relationships/hyperlink" Target="mailto:geriatria.medico1@hus.org.co" TargetMode="External"/><Relationship Id="rId2" Type="http://schemas.openxmlformats.org/officeDocument/2006/relationships/hyperlink" Target="mailto:zpcientifica@hus.org.co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cirugiageneral.lider@hus.org.co" TargetMode="External"/><Relationship Id="rId5" Type="http://schemas.openxmlformats.org/officeDocument/2006/relationships/hyperlink" Target="mailto:ortopedia.lider@hus.org.co" TargetMode="External"/><Relationship Id="rId10" Type="http://schemas.openxmlformats.org/officeDocument/2006/relationships/hyperlink" Target="mailto:psiquiatria.clinica@hus.org.co" TargetMode="External"/><Relationship Id="rId4" Type="http://schemas.openxmlformats.org/officeDocument/2006/relationships/hyperlink" Target="mailto:hrzgestor.asistencia@hus.org.co" TargetMode="External"/><Relationship Id="rId9" Type="http://schemas.openxmlformats.org/officeDocument/2006/relationships/hyperlink" Target="mailto:neonatos.lider@hus.org.co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gineco.lider@hus.org.co" TargetMode="External"/><Relationship Id="rId2" Type="http://schemas.openxmlformats.org/officeDocument/2006/relationships/hyperlink" Target="mailto:zpcientifica@hus.org.co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zpgeneral@hus.org.c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636588" y="684213"/>
          <a:ext cx="8428037" cy="9813925"/>
        </p:xfrm>
        <a:graphic>
          <a:graphicData uri="http://schemas.openxmlformats.org/drawingml/2006/table">
            <a:tbl>
              <a:tblPr/>
              <a:tblGrid>
                <a:gridCol w="279400"/>
                <a:gridCol w="960437"/>
                <a:gridCol w="376238"/>
                <a:gridCol w="385762"/>
                <a:gridCol w="385763"/>
                <a:gridCol w="446087"/>
                <a:gridCol w="960438"/>
                <a:gridCol w="987425"/>
                <a:gridCol w="571500"/>
                <a:gridCol w="376237"/>
                <a:gridCol w="204788"/>
                <a:gridCol w="1371600"/>
                <a:gridCol w="322262"/>
                <a:gridCol w="273050"/>
                <a:gridCol w="260350"/>
                <a:gridCol w="266700"/>
              </a:tblGrid>
              <a:tr h="319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SEDE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Nombres y Apellidos Completos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Pais de Nacimiento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3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Departamento de  Nacimiento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3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Ciudad de  Nacimiento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Formacion Académica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Cargo/Perfil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Dependencia/Area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Correo Institucional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3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Teléfono  Institucional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Extension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Objeto del Contrato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3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Valor Total  Contrato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3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Fecha de  Inicio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3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Fecha de  Terminación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Persona PEP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GINA KATHERINE GONZALEZ SERRANO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2"/>
                        </a:rPr>
                        <a:t>anestesia.lider@hus.org.co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10252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113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117,004,500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ELENA MARIA RODRIGUEZ URUEÑA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2"/>
                        </a:rPr>
                        <a:t>anestesia.lider@hus.org.co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10252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79,825,500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FRANCY TATIANA SANCHEZ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NEMOCON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2"/>
                        </a:rPr>
                        <a:t>anestesia.lider@hus.org.co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10252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113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110,443,500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JOSE RAFAEL LOZANO FLOREZ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MAGADALENA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CERRO DE SAN ANT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2"/>
                        </a:rPr>
                        <a:t>anestesia.lider@hus.org.co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10252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73,854,000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LUIS ERNESTO FAJARDO DURAN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SANTANDER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BARRANCABERMEJA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2"/>
                        </a:rPr>
                        <a:t>anestesia.lider@hus.org.co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10252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113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158,557,500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MARTHA ANDREA CHINOME REYES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BOYACA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SANTA ROSA DE VIT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2"/>
                        </a:rPr>
                        <a:t>anestesia.lider@hus.org.co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10252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95,134,500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ZAMIR EDUARDO MORALES VILLAREAL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2"/>
                        </a:rPr>
                        <a:t>anestesia.lider@hus.org.co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10252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113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118,098,000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JESUS EDUARDO MARTINEZ MEDINA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LA GUAJIRA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RIOHACHA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2"/>
                        </a:rPr>
                        <a:t>anestesia.lider@hus.org.co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10252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113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105,712,980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GUILLERMO ALEJANDRO GAVIRIA PEÑUELA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2"/>
                        </a:rPr>
                        <a:t>anestesia.lider@hus.org.co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10252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63,423,000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YONNY MENA MENDEZ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2"/>
                        </a:rPr>
                        <a:t>anestesia.lider@hus.org.co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10252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113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151,996,500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WILMER YANQUEN VILLARREAL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SANTANDER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PIEDECUESTA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2"/>
                        </a:rPr>
                        <a:t>anestesia.lider@hus.org.co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10252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113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145,795,800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JAIME ANDRES TORRES CLAVIJO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2"/>
                        </a:rPr>
                        <a:t>anestesia.lider@hus.org.co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10252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113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168,399,000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GUSTAVO XAVIER AYARZA PULIDO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ATLANTICO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BARRANQUILLA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2"/>
                        </a:rPr>
                        <a:t>anestesia.lider@hus.org.co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10252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68,038,400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DANIELA PATRICIA PALMA VARELA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TOLIMA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ESPINAL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2"/>
                        </a:rPr>
                        <a:t>anestesia.lider@hus.org.co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10252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88,551,840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LAURA CATALINA CHAPARRO GÓMEZ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BOYACA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SOGAMOSO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2"/>
                        </a:rPr>
                        <a:t>anestesia.lider@hus.org.co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10252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113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103,361,520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JHON FRANKLIN PRIETO BARRETO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2"/>
                        </a:rPr>
                        <a:t>anestesia.lider@hus.org.co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10252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113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177,147,000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ILIA MARCELA JAUREGUI ROMERO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2"/>
                        </a:rPr>
                        <a:t>anestesia.lider@hus.org.co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10252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113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133,407,000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SILDANA MARIA ALONSO MONSALVE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ZIPAQUIRA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2"/>
                        </a:rPr>
                        <a:t>anestesia.lider@hus.org.co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10252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113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114,682,500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RICARDO LÓPEZ PALACIO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TOLIMA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CASABIANCA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CIRUJANO DE TÓRAX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CIRUGÍA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3"/>
                        </a:rPr>
                        <a:t>cirugiageneral.lider@hus.org.co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10253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CIRUGÍA DE TÓRAX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81,000,000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RICARDO AZUERO DIAZ GRANADOS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META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VILLAVICENCIO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CIRUJANO DE TÓRAX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CIRUGÍA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3"/>
                        </a:rPr>
                        <a:t>cirugiageneral.lider@hus.org.co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10253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CIRUGÍA DE TÓRAX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81,000,000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PABLO GARCIA ECHEVERRI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CIRUJANO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CIRUGÍA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3"/>
                        </a:rPr>
                        <a:t>cirugiageneral.lider@hus.org.co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10253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CIRUGÍA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66,216,000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JAVIER OSWALDO LAMBIS MARTINEZ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CIRUJANO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CIRUGÍA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3"/>
                        </a:rPr>
                        <a:t>cirugiageneral.lider@hus.org.co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10253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CIRUGÍA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81,324,000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WILLIAM HERNANDO SALAMANCA CHAPARRO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BOYACA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IZA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CIRUJANO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CIRUGÍA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3"/>
                        </a:rPr>
                        <a:t>cirugiageneral.lider@hus.org.co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10253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CIRUGÍA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90,586,000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DIEGO EFRAIN VALBUENA VELASQUEZ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UBATE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CIRUJANO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CIRUGÍA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3"/>
                        </a:rPr>
                        <a:t>cirugiageneral.lider@hus.org.co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10253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CIRUGÍA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59,637,600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GABRIEL ALBERTO ROA ROSSI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CIRUJANO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CIRUGÍA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3"/>
                        </a:rPr>
                        <a:t>cirugiageneral.lider@hus.org.co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10253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CIRUGÍA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56,926,800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6675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2/3/2022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VANESSA KATHERINE DURAN BECERRA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SANTANDER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BUCARAMANGA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CIRUJANO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CIRUGÍA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3"/>
                        </a:rPr>
                        <a:t>cirugiageneral.lider@hus.org.co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10253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CIRUGÍA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59,637,600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7150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PAULA ANDREA MENESES PRIETO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CIRUJANO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CIRUGÍA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3"/>
                        </a:rPr>
                        <a:t>cirugiageneral.lider@hus.org.co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10253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CIRUGÍA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29,712,000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7150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31/07/2022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MARÍA CAROLINA PADUA GARCÍA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CIRUJANO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CIRUGÍA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3"/>
                        </a:rPr>
                        <a:t>cirugiageneral.lider@hus.org.co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10253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CIRUGÍA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97,227,750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7150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JOSÉ MANUEL SÁNCHEZ JARAMILLO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CIRUJANO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CIRUGÍA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3"/>
                        </a:rPr>
                        <a:t>cirugiageneral.lider@hus.org.co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10253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CIRUGÍA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75,914,300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7150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DANIEL GONZALEZ NUÑEZ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CIRUJANO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CIRUGÍA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3"/>
                        </a:rPr>
                        <a:t>cirugiageneral.lider@hus.org.co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10253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CIRUGÍA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65,318,400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7150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IVAN MAURICIO GUERRERO DIAZ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TOLIMA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IBAGUE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CIRUJANO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CIRUGÍA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3"/>
                        </a:rPr>
                        <a:t>cirugiageneral.lider@hus.org.co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10253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CIRUGÍA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83,700,000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7150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2/16/2022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5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3556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OSCAR LUIS PADRON PARDO</a:t>
                      </a:r>
                    </a:p>
                  </a:txBody>
                  <a:tcPr marL="0" marR="0" marT="3556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CORDOBA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MONTERIA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CIRUJANO HEPATOBILIOPANCREATICO</a:t>
                      </a:r>
                    </a:p>
                  </a:txBody>
                  <a:tcPr marL="0" marR="0" marT="3556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CIRUGÍA GENERAL</a:t>
                      </a:r>
                    </a:p>
                  </a:txBody>
                  <a:tcPr marL="0" marR="0" marT="3556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3"/>
                        </a:rPr>
                        <a:t>cirugiageneral.lider@hus.org.co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10253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CIRUGÍA HEPATOBILIOPANCRÉATICA</a:t>
                      </a:r>
                    </a:p>
                  </a:txBody>
                  <a:tcPr marL="0" marR="0" marT="3556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142,200,000</a:t>
                      </a:r>
                    </a:p>
                  </a:txBody>
                  <a:tcPr marL="0" marR="0" marT="127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127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127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YAUHARA SIHAM EL KATIB RODRIGUEZ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VENEZUELA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ESTADO DE ZULIA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MARACAIBO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CIRUJANO PEDIATRICO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UNIDAD NEONATAL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neonatos.lider@hus.org.co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10367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CIRUGIA PEDIATRICA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30,844,800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7150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1/21/2022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JEANETH ALEJANDRA ACEVEDO GONZALEZ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FISIATRA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FISIATRIA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5"/>
                        </a:rPr>
                        <a:t>cexterna.subdirector@hus.org.co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10028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FISIATRIA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53,812,800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7150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ARLET PATRICIA CAÑON ESQUIVEL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CORDOBA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MONTERIA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GERIATRA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GERIATRIA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6"/>
                        </a:rPr>
                        <a:t>geriatria.medico1@hus.org.co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10028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GERIATRÍA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44,995,417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7150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1/17/2022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ROBERTO GALLO ROA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BOYACA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TUNJA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GINECOLOGIA Y OBSTETRICIA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7"/>
                        </a:rPr>
                        <a:t>gineco.lider@hus.org.co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10352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GINECOLOGÍA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113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158,375,250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7150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1/13/2022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MONICA ESTHER ZAMBRANO VERA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ATLANTICO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BARRANQUILLA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GINECOLOGIA Y OBSTETRICIA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7"/>
                        </a:rPr>
                        <a:t>gineco.lider@hus.org.co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10352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GINECOLOGÍA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52,123,500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7150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SONIA JANNETH SALAMANCA MORA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GINECOLOGIA Y OBSTETRICIA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7"/>
                        </a:rPr>
                        <a:t>gineco.lider@hus.org.co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10352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GINECOLOGÍA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21,718,120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7150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RAFAEL LEONARDO ARAGON MENDOZA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BOYACA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DUITAMA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GINECOLOGIA Y OBSTETRICIA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7"/>
                        </a:rPr>
                        <a:t>gineco.lider@hus.org.co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10352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GINECOLOGÍA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50,118,750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7150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DIANA DEL PILAR VALDERRAMA VEGA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GINECOLOGIA Y OBSTETRICIA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7"/>
                        </a:rPr>
                        <a:t>gineco.lider@hus.org.co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10352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GINECOLOGÍA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95,285,500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7150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EDWIN ALFONSO CRUZ CRUZ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GINECOLOGIA Y OBSTETRICIA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7"/>
                        </a:rPr>
                        <a:t>gineco.lider@hus.org.co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10352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GINECOLOGÍA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113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112,266,000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7150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31/07/2022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ERNESTO PEREZ SUAREZ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GINECOLOGIA Y OBSTETRICIA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7"/>
                        </a:rPr>
                        <a:t>gineco.lider@hus.org.co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10352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GINECOLOGÍA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76,180,500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7150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EULER ANDRES PEREZ ALMENAREZ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LA GUAJIRA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MAICAO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GINECOLOGIA Y OBSTETRICIA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7"/>
                        </a:rPr>
                        <a:t>gineco.lider@hus.org.co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10352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GINECOLOGÍA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113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109,333,500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7150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OSCAR FERNANDO SERRANO ORTIZ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SANTANDER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BUCARAMANGA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GINECOLOGIA Y OBSTETRICIA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7"/>
                        </a:rPr>
                        <a:t>gineco.lider@hus.org.co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10352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GINECOLOGÍA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32,076,000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7150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OSCAR EDUARDO GUERRA ARDILA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GINECOLOGIA Y OBSTETRICIA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7"/>
                        </a:rPr>
                        <a:t>gineco.lider@hus.org.co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10352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GINECOLOGÍA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64,854,750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7150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ELMAN HACKSON LEAL VARGAS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NORTE DE SANTAND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CUCUTA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GINECOLOGIA Y OBSTETRICIA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7"/>
                        </a:rPr>
                        <a:t>gineco.lider@hus.org.co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10352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GINECOLOGÍA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56,133,000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EMILIANO VARGAS GOMEZ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SANTANDER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MOLAGAVITA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GINECOLOGIA Y OBSTETRICIA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7"/>
                        </a:rPr>
                        <a:t>gineco.lider@hus.org.co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10352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GINECOLOGÍA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113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172,408,500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VICENTE JOSE CARMONA PERTUZ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MAGADALENA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FUNDACION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GINECOLOGIA Y OBSTETRICIA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7"/>
                        </a:rPr>
                        <a:t>gineco.lider@hus.org.co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10352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GINECOLOGÍA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113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108,256,500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ANTONIO JOSE NAVARRO DEVIA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GINECOLOGIA Y OBSTETRICIA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7"/>
                        </a:rPr>
                        <a:t>gineco.lider@hus.org.co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10352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GINECOLOGÍA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58,175,750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GIOVANNI CARLO RUSSO VIZCAINO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ATLANTICO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BARRANQUILLA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GINECOLOGIA Y OBSTETRICIA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7"/>
                        </a:rPr>
                        <a:t>gineco.lider@hus.org.co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10352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GINECOLOGÍA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113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146,346,750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CAMILO ALBERTO GARZON SARMIENTO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GINECOLOGIA Y OBSTETRICIA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7"/>
                        </a:rPr>
                        <a:t>gineco.lider@hus.org.co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10352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GINECOLOGÍA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113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120,285,000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LEONARDO JOSE ENCISO OLIVERA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HEMATOLOGO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HEMATOLOGIA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5"/>
                        </a:rPr>
                        <a:t>cexterna.subdirector@hus.org.co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10028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HEMATOLOGIA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113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126,000,000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MARIO ANDRÉS ENCISO CASTRO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TOLIMA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MARIQUITA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URGENCIOLOGO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URGENCIAS MEDICOS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8"/>
                        </a:rPr>
                        <a:t>urgencias.subdirec@hus.org.co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10034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MEDICINA DE URGENCIAS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87,912,800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5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3556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JUAN PABLO EULOGIO RONCANCIO MUÑOZ</a:t>
                      </a:r>
                    </a:p>
                  </a:txBody>
                  <a:tcPr marL="0" marR="0" marT="3556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BOYACA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CHINQUINQUIRA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ANESTESIOLOGO</a:t>
                      </a:r>
                    </a:p>
                  </a:txBody>
                  <a:tcPr marL="0" marR="0" marT="3556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MEDICINA DEL DOLOR Y CUIDADO PALIATIVO</a:t>
                      </a:r>
                    </a:p>
                  </a:txBody>
                  <a:tcPr marL="0" marR="0" marT="3556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5"/>
                        </a:rPr>
                        <a:t>cexterna.subdirector@hus.org.co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10028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ct val="103000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MEDICINA DEL DOLOR Y CUIDADOS  PALIATIVOS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206,484,030</a:t>
                      </a:r>
                    </a:p>
                  </a:txBody>
                  <a:tcPr marL="0" marR="0" marT="127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127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15/08/2022</a:t>
                      </a:r>
                    </a:p>
                  </a:txBody>
                  <a:tcPr marL="0" marR="0" marT="127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MAVIR ANDREA BAYONA CAMELO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MEDICINA DEL DOLOR Y CUIDADO PALIATIVO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MEDICINA DEL DOLOR Y CUIDADO PALIATIVO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5"/>
                        </a:rPr>
                        <a:t>cexterna.subdirector@hus.org.co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10028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ct val="103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MEDICINA DEL DOLOR Y CUIDADOS  PALIATIVOS Y PARTICIPACION EN EL FORTALECIMIENTO E  IMPLEMENTACION  DEL PROGRAMA  "HOSPITAL SIN DOLOR"</a:t>
                      </a:r>
                    </a:p>
                  </a:txBody>
                  <a:tcPr marL="0" marR="0" marT="431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35,964,000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31/07/2022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MARTHA ALEJANDRA CASALLAS RIVERA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INTERNISTA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MEDICINA INTERNA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9"/>
                        </a:rPr>
                        <a:t>minterna.lider@hus.org.co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10552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MEDICINA INTERNA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97,000,200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NATAN HORMAZA ARTEAGA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NARIÑO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PASTO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INTERNISTA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MEDICINA INTERNA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9"/>
                        </a:rPr>
                        <a:t>minterna.lider@hus.org.co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10552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MEDICINA INTERNA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57,318,300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CARLOS MAURICIO CALDERON VARGAS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INTERNISTA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MEDICINA INTERNA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9"/>
                        </a:rPr>
                        <a:t>minterna.lider@hus.org.co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10552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MEDICINA INTERNA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113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141,091,200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HUMBERTO CARLO PARRA BONILLA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TOLIMA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IBAGUE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INTERNISTA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MEDICINA INTERNA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9"/>
                        </a:rPr>
                        <a:t>minterna.lider@hus.org.co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10552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MEDICINA INTERNA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113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189,591,300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MARCOS SILVA QUESADA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HUILA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NEIVA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INTERNISTA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MEDICINA INTERNA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9"/>
                        </a:rPr>
                        <a:t>minterna.lider@hus.org.co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10552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MEDICINA INTERNA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113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185,182,200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TATIANA ECHEVERRY DIAZ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INTERNISTA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MEDICINA INTERNA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9"/>
                        </a:rPr>
                        <a:t>minterna.lider@hus.org.co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10552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MEDICINA INTERNA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113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143,295,750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JUAN CARLOS TRUJILLO CARDENAS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INTERNISTA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MEDICINA INTERNA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9"/>
                        </a:rPr>
                        <a:t>minterna.lider@hus.org.co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10552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MEDICINA INTERNA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113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101,409,300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ALFREDO TERCERO GÓNZALEZ HERNÁNDEZ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BOLIVAR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CARTAGENA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INTERNISTA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MEDICINA INTERNA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9"/>
                        </a:rPr>
                        <a:t>minterna.lider@hus.org.co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10552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MEDICINA INTERNA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113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134,477,550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ERIKA BRIGITTE MARTINEZ RODRIGUEZ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BOYACA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TUNJA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INTERNISTA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MEDICINA INTERNA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9"/>
                        </a:rPr>
                        <a:t>minterna.lider@hus.org.co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10552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MEDICINA INTERNA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79,363,800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EDGAR EDUARDO MONTUFAR ERASO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NARIÑO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TUQUERRES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NEUMOLOGO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NEUMOLOGIA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10"/>
                        </a:rPr>
                        <a:t>neumologia.medico@hus.org.co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10462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NEUMOLOGIA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113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107,100,000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ANA MILENA CALLEJAS GUTIERREZ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BOYACA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SOGAMOSO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NEUMOLOGO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NEUMOLOGIA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10"/>
                        </a:rPr>
                        <a:t>neumologia.medico@hus.org.co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10462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NEUMOLOGIA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113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107,100,000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NATALY PATRICIA GUTIERREZ AVILA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TOLIMA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GUAMO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NEUROPSICOLOGO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NEUROPSICOLOGÍA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5"/>
                        </a:rPr>
                        <a:t>cexterna.subdirector@hus.org.co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10028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NEUROPSICOLOGIA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43,127,550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YIMMY RAMON ZUÑIGA MARQUEZ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ANTIOQUIA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APARTADO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NEUROPSICOLOGO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NEUROPSICOLOGÍA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5"/>
                        </a:rPr>
                        <a:t>cexterna.subdirector@hus.org.co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10028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NEUROPSICOLOGIA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43,127,550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FELIPE JOSE VALBUENA BERNAL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VENEZUELA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CARABOBO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PUERTO CABALLO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ORTOPEDISTA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ORTOPEDIA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11"/>
                        </a:rPr>
                        <a:t>ortopedia.lider@hus.org.co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10372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ORTOPEDIA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78,000,000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FRANCISCO JAVIER AGUILAR SIERRA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ORTOPEDISTA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ORTOPEDIA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11"/>
                        </a:rPr>
                        <a:t>ortopedia.lider@hus.org.co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10372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ORTOPEDIA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113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102,000,000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MANUEL EDUARDO NIÑO ROMERO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ORTOPEDISTA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ORTOPEDIA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11"/>
                        </a:rPr>
                        <a:t>ortopedia.lider@hus.org.co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10372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ORTOPEDIA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72,000,000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ANIBAL JOSE VERGARA BURBANO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ANTIOQUIA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MEDELLIN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ORTOPEDISTA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ORTOPEDIA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11"/>
                        </a:rPr>
                        <a:t>ortopedia.lider@hus.org.co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10372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ORTOPEDIA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72,000,000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SEBASTIÁN MEJÍA BARRETO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ORTOPEDISTA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ORTOPEDIA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11"/>
                        </a:rPr>
                        <a:t>ortopedia.lider@hus.org.co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10372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ORTOPEDIA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60,000,000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JAIME ANDRES LEAL CAMACHO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NORTE DE SANTAND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CUCUTA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ORTOPEDISTA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ORTOPEDIA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11"/>
                        </a:rPr>
                        <a:t>ortopedia.lider@hus.org.co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10372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ORTOPEDIA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113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118,000,000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ANDRES ALBERTO PINZON RENDON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ORTOPEDISTA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ORTOPEDIA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11"/>
                        </a:rPr>
                        <a:t>ortopedia.lider@hus.org.co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10372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ORTOPEDIA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90,151,200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6675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2/9/2022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MICHEL ANTONIO VALIENTE ORTEGA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BOLIVAR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CARTAGENA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ORTOPEDISTA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ORTOPEDIA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11"/>
                        </a:rPr>
                        <a:t>ortopedia.lider@hus.org.co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10372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ORTOPEDIA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85,084,500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7150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AMPARO GOMEZ GELVEZ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SANTANDER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BUCARAMANGA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ORTOPEDISTA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ORTOPEDIA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11"/>
                        </a:rPr>
                        <a:t>ortopedia.lider@hus.org.co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10372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ORTOPEDIA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94,647,600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7150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CARLOS ALBERTO  SANCHEZ CORREA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ORTOPEDISTA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ORTOPEDIA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11"/>
                        </a:rPr>
                        <a:t>ortopedia.lider@hus.org.co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10372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ORTOPEDIA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81,042,813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7150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JUAN CARLOS PAREDES MARÍN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RISARALDA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PEREIRA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PSIQUIATRA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PSIQUIATRÍA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12"/>
                        </a:rPr>
                        <a:t>psiquiatria.clinica@hus.org.co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10283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PSIQUIATRÍA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113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103,230,000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7150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1/17/2022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LINA MARCELA ROMERO CHAPARRO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PERINATOLOGO Y NEONATOLOGO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UNIDAD NEONATAL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neonatos.lider@hus.org.co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10367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PARA LA UNIDAD NEONATAL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92,534,400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7150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1/13/2022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BERNARDO HERIBERTO MEJIA DIAZ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LA GUAJIRA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SAN JUAN DEL CESA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NEONATOLOGO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UNIDAD NEONATAL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neonatos.lider@hus.org.co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10367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PARA LA UNIDAD NEONATAL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113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156,427,200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MIGUEL EDUARDO BARRIOS ACOSTA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ATLANTICO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BARRANQUILLA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PEDIATRA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UNIDAD NEONATAL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neonatos.lider@hus.org.co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10367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PARA LA UNIDAD NEONATAL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48,470,400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VICTOR MAURICIO GARCIA BARRIGA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NEONATOLOGO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UNIDAD NEONATAL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neonatos.lider@hus.org.co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10367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PARA LA UNIDAD NEONATAL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113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220,127,400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MONICA SUAREZ MALPICA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PEDIATRA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UNIDAD NEONATAL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neonatos.lider@hus.org.co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10367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PARA LA UNIDAD NEONATAL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113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198,288,000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EDUARDO AUGUSTO GALVEZ CUITIVA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NEONATOLOGO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UNIDAD NEONATAL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neonatos.lider@hus.org.co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10367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PARA LA UNIDAD NEONATAL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78,336,000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RUBEN ARTURO VERGARA SIERRA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SUCRE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SINCELEJO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PEDIATRA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UNIDAD NEONATAL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neonatos.lider@hus.org.co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10367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PARA LA UNIDAD NEONATAL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113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149,061,600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636588" y="684213"/>
          <a:ext cx="8408987" cy="9263062"/>
        </p:xfrm>
        <a:graphic>
          <a:graphicData uri="http://schemas.openxmlformats.org/drawingml/2006/table">
            <a:tbl>
              <a:tblPr/>
              <a:tblGrid>
                <a:gridCol w="279400"/>
                <a:gridCol w="960437"/>
                <a:gridCol w="376238"/>
                <a:gridCol w="376237"/>
                <a:gridCol w="376238"/>
                <a:gridCol w="446087"/>
                <a:gridCol w="960438"/>
                <a:gridCol w="987425"/>
                <a:gridCol w="571500"/>
                <a:gridCol w="376237"/>
                <a:gridCol w="204788"/>
                <a:gridCol w="1371600"/>
                <a:gridCol w="322262"/>
                <a:gridCol w="273050"/>
                <a:gridCol w="260350"/>
                <a:gridCol w="266700"/>
              </a:tblGrid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JUDITH NATALIA VASCONEZ  ESCOBAR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CORDOBA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CERETE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CIRUJANO DE CABEZA Y CUELLO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CIRUGÍA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2"/>
                        </a:rPr>
                        <a:t>cirugiageneral.lider@hus.org.co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10253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ESPECIALIDOS EN CIRUGIA DE CABEZA Y CUELLO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113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126,000,000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FUNCIONAL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WILLIAM RODRIGO DIAZ DIAZ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3"/>
                        </a:rPr>
                        <a:t>zpcientifica@hus.org.co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10956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113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108,494,100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FUNCIONAL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JUAN CARLOS TORRES CARDONA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TOLIMA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HONDA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3"/>
                        </a:rPr>
                        <a:t>zpcientifica@hus.org.co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10956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113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107,157,600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FUNCIONAL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MARIA ANGELICA GRISALES GONZALEZ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3"/>
                        </a:rPr>
                        <a:t>zpcientifica@hus.org.co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10956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36,525,600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1/14/2022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FUNCIONAL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ABEL JOSE HERRERA RAMIREZ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CIRUJANO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CIRUGÍA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3"/>
                        </a:rPr>
                        <a:t>zpcientifica@hus.org.co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10956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CIRUGÍA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113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119,988,000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FUNCIONAL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ENRIQUE ALBERTO BERNAL CARRERA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CIRUJANO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CIRUGÍA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3"/>
                        </a:rPr>
                        <a:t>zpcientifica@hus.org.co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10956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CIRUGÍA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91,224,000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FUNCIONAL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JOSE NORBERTO SAMUDIO MOGOLLON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META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GRANADA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CIRUJANO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CIRUGÍA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3"/>
                        </a:rPr>
                        <a:t>zpcientifica@hus.org.co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10956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CIRUGÍA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85,968,000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FUNCIONAL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MARIA CAMILA DEVIA ARIAS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TOLIMA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IBAGUE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CIRUJANO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CIRUGÍA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3"/>
                        </a:rPr>
                        <a:t>zpcientifica@hus.org.co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10956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CIRUGÍA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79,207,200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FUNCIONAL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YAMID PINEDA BONILLA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TOLIMA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IBAGUE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GINECOLOGIA Y OBSTETRICIA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3"/>
                        </a:rPr>
                        <a:t>zpcientifica@hus.org.co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10982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GINECOLOGÍA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113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110,131,200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FUNCIONAL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JEREMIAS CASAS RODRIGUEZ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VALLE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CALI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GINECOLOGIA Y OBSTETRICIA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3"/>
                        </a:rPr>
                        <a:t>zpcientifica@hus.org.co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10982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GINECOLOGÍA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113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144,288,000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1/27/2022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FUNCIONAL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VICTOR ORLANDO GONZALEZ GUERRERO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GINECOLOGIA Y OBSTETRICIA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3"/>
                        </a:rPr>
                        <a:t>zpcientifica@hus.org.co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10982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GINECOLOGÍA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72,014,400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FUNCIONAL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CARLOS JAVIER PILONIETA PINILLA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SANTANDER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BUCARAMANGA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GINECOLOGIA Y OBSTETRICIA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3"/>
                        </a:rPr>
                        <a:t>zpcientifica@hus.org.co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10982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GINECOLOGÍA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83,116,800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FUNCIONAL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MARTHA CECILIA DIAZ BALLEN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GINECOLOGIA Y OBSTETRICIA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3"/>
                        </a:rPr>
                        <a:t>zpcientifica@hus.org.co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10982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GINECOLOGÍA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88,149,600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FUNCIONAL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OSCAR IVAN PINZON MARIN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GINECOLOGIA Y OBSTETRICIA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3"/>
                        </a:rPr>
                        <a:t>zpcientifica@hus.org.co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10982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GINECOLOGÍA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73,429,200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FUNCIONAL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JAVIER ALBERTO GONZÁLEZ GUARIN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SANTANDER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BUCARAMANGA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GINECOLOGIA Y OBSTETRICIA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3"/>
                        </a:rPr>
                        <a:t>zpcientifica@hus.org.co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10982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GINECOLOGÍA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60,504,000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588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FUNCIONAL</a:t>
                      </a:r>
                    </a:p>
                  </a:txBody>
                  <a:tcPr marL="0" marR="0" marT="3556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DARIO MAURICIO ROA MONTES</a:t>
                      </a:r>
                    </a:p>
                  </a:txBody>
                  <a:tcPr marL="0" marR="0" marT="3556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BOLIVAR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CARTAGENA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ESTOMATOLOGO</a:t>
                      </a:r>
                    </a:p>
                  </a:txBody>
                  <a:tcPr marL="0" marR="0" marT="3556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ODONTOLOGIA</a:t>
                      </a:r>
                    </a:p>
                  </a:txBody>
                  <a:tcPr marL="0" marR="0" marT="3556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3"/>
                        </a:rPr>
                        <a:t>zpcientifica@hus.org.co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10981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ct val="103000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ODONTOLOGIA ESPECIALIZADA  ESTOMATOLOGIA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66,700,800</a:t>
                      </a:r>
                    </a:p>
                  </a:txBody>
                  <a:tcPr marL="0" marR="0" marT="127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127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127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FUNCIONAL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ELVER JOSE ROJAS BRAVO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LA GUAJIRA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RIOHACHA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PEDIATRA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PEDIATRIA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3"/>
                        </a:rPr>
                        <a:t>zpcientifica@hus.org.co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10960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PEDIATRIA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113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116,485,200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FUNCIONAL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YAUHARA SIHAM EL KATIB RODRIGUEZ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VENEZUELA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463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ESTADO DE ZULIA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MARACAIBO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PEDIATRA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PEDIATRIA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3"/>
                        </a:rPr>
                        <a:t>zpcientifica@hus.org.co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10960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PEDIATRIA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44,325,000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1/21/2022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FUNCIONAL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DIEGO ALEXANDER BENAVIDES BARTELS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PEDIATRA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PEDIATRIA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3"/>
                        </a:rPr>
                        <a:t>zpcientifica@hus.org.co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10960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PEDIATRIA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47,887,200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FUNCIONAL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EDNA ROCIO TOVAR SERRANO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PEDIATRA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PEDIATRIA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3"/>
                        </a:rPr>
                        <a:t>zpcientifica@hus.org.co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10960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PEDIATRIA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97,520,400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FUNCIONAL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TAIRON ORLANDO DIAZ DAVILA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VENEZUELA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CARACAS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PEDIATRA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PEDIATRIA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3"/>
                        </a:rPr>
                        <a:t>zpcientifica@hus.org.co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10960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PEDIATRIA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113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115,279,200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REGIONAL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ANGEL MIGUEL MENDOZA BARON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SANTANDER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BUCARAMANGA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hrzgestor.asistencia@hus.org.co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2707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88,006,500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REGIONAL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DANIEL ALBERTO GUZMAN DORIA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hrzgestor.asistencia@hus.org.co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2707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49,256,100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1/20/2022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REGIONAL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JORGE DAVID ACOSTA GARZON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hrzgestor.asistencia@hus.org.co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2707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66,816,900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1/14/2022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REGIONAL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OSCAR FABIAN SANCHEZ PULIDO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CAJICA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hrzgestor.asistencia@hus.org.co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2707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48,906,450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REGIONAL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MARIA ANGELICA GRISALES GONZALEZ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hrzgestor.asistencia@hus.org.co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2707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54,000,000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1/14/2022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REGIONAL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OSCAR DANIEL GARCIA MURCIA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ZIPAQUIRA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hrzgestor.asistencia@hus.org.co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2707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113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143,657,550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REGIONAL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JOSE NORBERTO SAMUDIO MOGOLLON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META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GRANADA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CIRUJANO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CIRUGÍA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hrzgestor.asistencia@hus.org.co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2707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CIRUGÍA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72,846,000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REGIONAL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MARIA CONSUELO BELLO LOZANO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CIRUJANO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CIRUGÍA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hrzgestor.asistencia@hus.org.co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2707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CIRUGÍA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27,519,750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1/20/2022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REGIONAL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CARLOS GIOVANNI RODRIGUEZ REINEL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CIRUJANO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CIRUGÍA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hrzgestor.asistencia@hus.org.co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2707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CIRUGÍA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49,658,400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1/21/2022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REGIONAL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NELSON VLADIMIR PEDRAZA ROJAS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CIRUJANO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CIRUGÍA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hrzgestor.asistencia@hus.org.co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2707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CIRUGÍA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95,026,500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REGIONAL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HAROLD ENRIQUE BETANCOURT SANTOS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CIRUJANO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CIRUGÍA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hrzgestor.asistencia@hus.org.co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2707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CIRUGÍA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53,181,900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REGIONAL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JOSE LUIS PLATA PATIÑO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VENEZUELA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SAN CRISTOBAL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TACHIRA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CIRUJANO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CIRUGÍA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hrzgestor.asistencia@hus.org.co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2707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CIRUGÍA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36,857,700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REGIONAL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YAUHARA SIHAM EL KATIB RODRIGUEZ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VENEZUELA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ESTADO DE ZULIA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MARACAIBO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CIRUJANO PEDIATRICO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UNIDAD NEONATAL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hrzgestor.asistencia@hus.org.co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2707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CIRUGIA PEDIATRICA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113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140,141,250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1/21/2022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REGIONAL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EULER ANDRES PEREZ ALMENAREZ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LA GUAJIRA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MAICAO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GINECOLOGIA Y OBSTETRICIA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hrzgestor.asistencia@hus.org.co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2707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GINECOLOGÍA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72,171,000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1/20/2022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REGIONAL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OSCAR IVAN PINZON MARIN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GINECOLOGIA Y OBSTETRICIA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hrzgestor.asistencia@hus.org.co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2707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GINECOLOGÍA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56,357,100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31/07/2022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REGIONAL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MARIA CONSTANZA MORENO ZULUAGA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CALDAS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MANIZALES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GINECOLOGIA Y OBSTETRICIA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hrzgestor.asistencia@hus.org.co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2707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GINECOLOGÍA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113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127,661,400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REGIONAL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JULIO CESAR MENDOZA RONCANCIO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EL COLEGIO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GINECOLOGIA Y OBSTETRICIA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hrzgestor.asistencia@hus.org.co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2707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GINECOLOGÍA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95,732,100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31/07/2022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588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REGIONAL</a:t>
                      </a:r>
                    </a:p>
                  </a:txBody>
                  <a:tcPr marL="0" marR="0" marT="3556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JUAN PABLO EULOGIO RONCANCIO MUÑOZ</a:t>
                      </a:r>
                    </a:p>
                  </a:txBody>
                  <a:tcPr marL="0" marR="0" marT="3556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BOYACA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CHINQUINQUIRA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ANESTESIOLOGO</a:t>
                      </a:r>
                    </a:p>
                  </a:txBody>
                  <a:tcPr marL="0" marR="0" marT="3556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ANESTESIOLOGIA</a:t>
                      </a:r>
                    </a:p>
                  </a:txBody>
                  <a:tcPr marL="0" marR="0" marT="3556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hrzgestor.asistencia@hus.org.co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2707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ct val="103000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MEDICINA DEL DOLOR Y CUIDADOS  PALIATIVOS.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27,000,000</a:t>
                      </a:r>
                    </a:p>
                  </a:txBody>
                  <a:tcPr marL="0" marR="0" marT="127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127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15/08/2022</a:t>
                      </a:r>
                    </a:p>
                  </a:txBody>
                  <a:tcPr marL="0" marR="0" marT="127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REGIONAL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MARIA FERNANDA PINEDA GARCES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VALLE DEL CAUCA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NAVARRO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PEDIATRA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PEDIATRIA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hrzgestor.asistencia@hus.org.co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2707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PEDIATRIA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40,691,700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REGIONAL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DIEGO MAURICIO GALVIS TRUJILLO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CAQUETA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FLORENCIA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PEDIATRA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PEDIATRIA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hrzgestor.asistencia@hus.org.co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2707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PEDIATRIA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27,810,000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6675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2/9/2022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REGIONAL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OSCAR JAVIER RAMIREZ CAMACHO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PEDIATRA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PEDIATRIA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hrzgestor.asistencia@hus.org.co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2707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PEDIATRIA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25,029,000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1/14/2022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REGIONAL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MAGDA CAROL CALLEJAS HERNANDEZ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PEDIATRA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PEDIATRIA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hrzgestor.asistencia@hus.org.co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2707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PEDIATRIA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46,008,000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1/21/2022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REGIONAL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ELVER JOSE ROJAS BRAVO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LA GUAJIRA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RIOHACHA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PEDIATRA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PEDIATRIA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hrzgestor.asistencia@hus.org.co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2707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PEDIATRIA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53,511,300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REGIONAL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RAFAEL PEÑARANDA SUAREZ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TOLIMA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IBAGUE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PEDIATRA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PEDIATRIA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hrzgestor.asistencia@hus.org.co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2707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PEDIATRIA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46,008,000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1/17/2022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REGIONAL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ALEJANDRO SANGUINO SANCHEZ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PSIQUIATRA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PSIQUIATRÍA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hrzgestor.asistencia@hus.org.co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2707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PSIQUIATRÍA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59,292,000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REGIONAL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JOHN DARIO LONDOÑO PATIÑO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RISARALDA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PEREIRA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REUMATOLOGO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REUMATOLOGIA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hrzgestor.asistencia@hus.org.co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2707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REUMATOLOGIA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11,970,000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2/26/2022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REGIONAL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EDGAR EDUARDO MONTUFAR ERASO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NARIÑO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TUQUERRES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NEUMOLOGO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NEUMOLOGIA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hrzgestor.asistencia@hus.org.co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2707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NEUMOLOGIA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113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107,100,000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REGIONAL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ELSA JIMENA CORTES JARAMILLO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PATOLOGO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PATOLOGIA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hrzgestor.asistencia@hus.org.co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2707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PATOLOGIA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113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135,764,100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REGIONAL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CARLOS ALBERTO CAMPOS MARTINEZ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HUILA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NEIVA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NEONATOLOGO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UNIDAD NEONATAL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hrzgestor.asistencia@hus.org.co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2211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PARA LA UNIDAD NEONATAL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95,607,000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REGIONAL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JUAN CARLOS GUARDIOLA PALMA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NEONATOLOGO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UNIDAD NEONATAL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hrzgestor.asistencia@hus.org.co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2211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PARA LA UNIDAD NEONATAL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57,318,300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1/24/2022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REGIONAL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ALVARO JOSE LORENZO ORTIZ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NEONATOLOGO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UNIDAD NEONATAL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hrzgestor.asistencia@hus.org.co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2211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PARA LA UNIDAD NEONATAL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58,788,000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REGIONAL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ANDRES FELIPE GALINDO ANGEL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PEDIATRA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UNIDAD NEONATAL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hrzgestor.asistencia@hus.org.co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2211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PARA LA UNIDAD NEONATAL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55,848,600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2/16/2022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REGIONAL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CESAR ERNESTO PRIETO PALACIO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NEONATOLOGO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UNIDAD NEONATAL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hrzgestor.asistencia@hus.org.co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2211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PARA LA UNIDAD NEONATAL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61,727,400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REGIONAL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JUAN FRANCISCO GOMEZ SUAREZ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VENEZUELA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LARA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IRIBARREN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NEONATOLOGO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UNIDAD NEONATAL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hrzgestor.asistencia@hus.org.co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2211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PARA LA UNIDAD NEONATAL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55,848,600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REGIONAL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SERGIO IVAN AGUDELO PEREZ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NEONATOLOGO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UNIDAD NEONATAL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hrzgestor.asistencia@hus.org.co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2211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PARA LA UNIDAD NEONATAL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55,848,600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REGIONAL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EDUARDO ACUÑA DE LA ROSA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ATLANTICO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BARRANQUILLA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PEDIATRA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UNIDAD NEONATAL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hrzgestor.asistencia@hus.org.co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2211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PARA LA UNIDAD NEONATAL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58,788,000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REGIONAL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MARIA CATALINA SEGURA DURAN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HUILA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NEIVA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NEONATOLOGO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UNIDAD NEONATAL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hrzgestor.asistencia@hus.org.co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2211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PARA LA UNIDAD NEONATAL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55,848,600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REGIONAL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GABRIEL BERNARDO QUIÑONES CASAS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NEONATOLOGO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UNIDAD NEONATAL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hrzgestor.asistencia@hus.org.co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2211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PARA LA UNIDAD NEONATAL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55,848,600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1/13/2022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REGIONAL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DIEGO ALEXANDER BENAVIDES BARTELS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PEDIATRA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UNIDAD NEONATAL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hrzgestor.asistencia@hus.org.co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2211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PARA LA UNIDAD NEONATAL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113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160,197,300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REGIONAL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ADA VIRGINIA NIÑO BONETT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SANTANDER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BUCARAMANGA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NEONATOLOGO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UNIDAD NEONATAL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hrzgestor.asistencia@hus.org.co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2211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PARA LA UNIDAD NEONATAL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83,772,900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1/28/2022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REGIONAL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CAROLINA DEL PILAR MENESES MOTTA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CAQUETA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FLORENCIA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NEONATOLOGO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UNIDAD NEONATAL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hrzgestor.asistencia@hus.org.co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2211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PARA LA UNIDAD NEONATAL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94,752,000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6675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2/1/2022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588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3556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LINA MARIA CAICEDO CUENCA</a:t>
                      </a:r>
                    </a:p>
                  </a:txBody>
                  <a:tcPr marL="0" marR="0" marT="3556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VALLE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TULUA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CARDIOLOGO PEDIATRA</a:t>
                      </a:r>
                    </a:p>
                  </a:txBody>
                  <a:tcPr marL="0" marR="0" marT="3556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UNIDAD NEONATAL</a:t>
                      </a:r>
                    </a:p>
                  </a:txBody>
                  <a:tcPr marL="0" marR="0" marT="3556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5"/>
                        </a:rPr>
                        <a:t>neonatos.lider@hus.org.co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10367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ct val="103000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ECOCARDIOGRAMAS PEDIÁTRICO Y  FETAL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112,000,000</a:t>
                      </a:r>
                    </a:p>
                  </a:txBody>
                  <a:tcPr marL="0" marR="0" marT="127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127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127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JOSE IGNACIO ANGARITA CESPEDES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TOLIMA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IBAGUE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REUMATOLOGO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REUMATOLOGIA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6"/>
                        </a:rPr>
                        <a:t>cexterna.subdirector@hus.org.co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10028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REUMATOLOGIA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20,575,800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REGIONAL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JUAN CARLOS SEPULVEDA GONGORA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CIRUJANO PLASTICO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CIRUGIA PLASTICA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hrzgestor.asistencia@hus.org.co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2707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CIRUGIA PLASTICA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44,031,600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1/20/2022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REGIONAL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GERMAN BOCANEGRA JARAMILLO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UROLOGO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UROLOGIA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hrzgestor.asistencia@hus.org.co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2707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UROLOGIA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66,096,000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REGIONAL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MARTHA MILAGRO PÉREZ MEDINA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VENEZUELA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ESTADO TACHIRA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SAN CRISTOBAL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CIRUJANO PEDIATRICO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UNIDAD NEONATAL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hrzgestor.asistencia@hus.org.co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2707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CIRUGIA PEDIATRICA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99,000,000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6675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2/2/2022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MARTHA MILAGRO PÉREZ MEDINA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VENEZUELA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ESTADO TACHIRA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SAN CRISTOBAL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CIRUJANO PEDIATRICO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UNIDAD NEONATAL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5"/>
                        </a:rPr>
                        <a:t>neonatos.lider@hus.org.co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10367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CIRUGIA PEDIATRICA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28,274,400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6675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2/2/2022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PAOLA ANDREA CARDENAS CASTRO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BOYACA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SOGAMOSO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7"/>
                        </a:rPr>
                        <a:t>anestesia.lider@hus.org.co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10252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62,000,000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1/25/2022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REGIONAL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CATALINA ISADORA  AGUILAR PEREZ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VALLE DEL CAUCA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CALI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GINECOLOGIA Y OBSTETRICIA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hrzgestor.asistencia@hus.org.co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2707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GINECOLOGÍA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68,760,000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1/20/2022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BRAINERD LENIN CAICEDO MONCADA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CIRUJANO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CIRUGÍA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2"/>
                        </a:rPr>
                        <a:t>cirugiageneral.lider@hus.org.co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10253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CIRUGÍA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60,000,000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6675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3/2/2022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FUNCIONAL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JAIME HERNANDO ÁLVAREZ CAMACHO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TECNICO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SANEAMIENTO AMBIENTAL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PIC ZIPAQUIRA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3"/>
                        </a:rPr>
                        <a:t>zpcientifica@hus.org.co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10956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ct val="103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PARA REALIZAR LA EJECUCIÓN DE LAS ACTIVIDADES DEL PLAN  DE SALUD PÚBLICA DE INTERVENCIONES COLECTIVAS PIC-VIGENCIA 2022  SEGÚN CONTRATO INTERADMINISTRATIVO 253-2022</a:t>
                      </a:r>
                    </a:p>
                  </a:txBody>
                  <a:tcPr marL="0" marR="0" marT="431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11,365,200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3/2/2022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31/07/2022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FUNCIONAL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JUAN CAMILO ESTUPIÑAN ROMERO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ZIPAQUIRA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TECNOLOGO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GESTION INTEGRADA DE LA CALIDAD MEDIO  AMBIENTE Y SALUD OCUPACIONAL</a:t>
                      </a:r>
                    </a:p>
                  </a:txBody>
                  <a:tcPr marL="0" marR="0" marT="444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PIC ZIPAQUIRA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3"/>
                        </a:rPr>
                        <a:t>zpcientifica@hus.org.co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10956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ct val="103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PARA REALIZAR LA EJECUCIÓN DE LAS ACTIVIDADES DEL PLAN  DE SALUD PÚBLICA DE INTERVENCIONES COLECTIVAS PIC-VIGENCIA 2022  SEGÚN CONTRATO INTERADMINISTRATIVO 253-2022</a:t>
                      </a:r>
                    </a:p>
                  </a:txBody>
                  <a:tcPr marL="0" marR="0" marT="431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 9,157,600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3/2/2022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31/07/2022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FUNCIONAL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JOHANA ANDREA FORERO VALERO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ZIPAQUIRA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PROFESIONAL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ENFERMERA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PIC ZIPAQUIRA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3"/>
                        </a:rPr>
                        <a:t>zpcientifica@hus.org.co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10956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ct val="103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PARA REALIZAR LA EJECUCIÓN DE LAS ACTIVIDADES DEL PLAN  DE SALUD PÚBLICA DE INTERVENCIONES COLECTIVAS PIC-VIGENCIA 2022  SEGÚN CONTRATO INTERADMINISTRATIVO 253-2022</a:t>
                      </a:r>
                    </a:p>
                  </a:txBody>
                  <a:tcPr marL="0" marR="0" marT="431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10,313,600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3/2/2022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31/07/2022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FUNCIONAL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JOILEN ARLENIS DEL CARMÉN LÓPEZ DÍAZ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VENEZUELA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CARACAS DISTRITO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CARACAS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PROFESIONAL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ENFERMRA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PIC ZIPAQUIRA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3"/>
                        </a:rPr>
                        <a:t>zpcientifica@hus.org.co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10956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ct val="103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PARA REALIZAR LA EJECUCIÓN DE LAS ACTIVIDADES DEL PLAN  DE SALUD PÚBLICA DE INTERVENCIONES COLECTIVAS PIC-VIGENCIA 2022  SEGÚN CONTRATO INTERADMINISTRATIVO 253-2022</a:t>
                      </a:r>
                    </a:p>
                  </a:txBody>
                  <a:tcPr marL="0" marR="0" marT="431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12,865,880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3/2/2022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31/07/2022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FUNCIONAL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LUIS CARLOS FONSECA GUTIÉRREZ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ZIPAQUIRA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PROFESIONAL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LICENCIATURA EDUCACIÓN FISICA, RECREACIÓN Y  DEPORTE</a:t>
                      </a:r>
                    </a:p>
                  </a:txBody>
                  <a:tcPr marL="0" marR="0" marT="444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PIC ZIPAQUIRA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3"/>
                        </a:rPr>
                        <a:t>zpcientifica@hus.org.co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10956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ct val="103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PARA REALIZAR LA EJECUCIÓN DE LAS ACTIVIDADES DEL PLAN  DE SALUD PÚBLICA DE INTERVENCIONES COLECTIVAS PIC-VIGENCIA 2022  SEGÚN CONTRATO INTERADMINISTRATIVO 253-2022</a:t>
                      </a:r>
                    </a:p>
                  </a:txBody>
                  <a:tcPr marL="0" marR="0" marT="431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12,067,890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3/2/2022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31/07/2022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636588" y="684213"/>
          <a:ext cx="8408987" cy="8196262"/>
        </p:xfrm>
        <a:graphic>
          <a:graphicData uri="http://schemas.openxmlformats.org/drawingml/2006/table">
            <a:tbl>
              <a:tblPr/>
              <a:tblGrid>
                <a:gridCol w="279400"/>
                <a:gridCol w="960437"/>
                <a:gridCol w="376238"/>
                <a:gridCol w="376237"/>
                <a:gridCol w="376238"/>
                <a:gridCol w="446087"/>
                <a:gridCol w="960438"/>
                <a:gridCol w="987425"/>
                <a:gridCol w="571500"/>
                <a:gridCol w="376237"/>
                <a:gridCol w="204788"/>
                <a:gridCol w="1371600"/>
                <a:gridCol w="322262"/>
                <a:gridCol w="273050"/>
                <a:gridCol w="260350"/>
                <a:gridCol w="266700"/>
              </a:tblGrid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FUNCIONAL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NUVIA YASNITH VARGAS PACHÓN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SAN CAYETANO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TECNICO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AUXILIAR DE ENFERMERIA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PIC ZIPAQUIRA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2"/>
                        </a:rPr>
                        <a:t>zpcientifica@hus.org.co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10956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ct val="103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PARA REALIZAR LA EJECUCIÓN DE LAS ACTIVIDADES DEL PLAN  DE SALUD PÚBLICA DE INTERVENCIONES COLECTIVAS PIC-VIGENCIA 2022  SEGÚN CONTRATO INTERADMINISTRATIVO 253-2022</a:t>
                      </a:r>
                    </a:p>
                  </a:txBody>
                  <a:tcPr marL="0" marR="0" marT="431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 9,086,528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3/2/2022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31/07/2022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FUNCIONAL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SANDRA PATRICIA GARZÓN ZAMORA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ZIPAQUIRA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TECNICO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AUXILIAR DE ENFERMERIA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PIC ZIPAQUIRA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2"/>
                        </a:rPr>
                        <a:t>zpcientifica@hus.org.co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10956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ct val="103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PARA REALIZAR LA EJECUCIÓN DE LAS ACTIVIDADES DEL PLAN  DE SALUD PÚBLICA DE INTERVENCIONES COLECTIVAS PIC-VIGENCIA 2022  SEGÚN CONTRATO INTERADMINISTRATIVO 253-2022</a:t>
                      </a:r>
                    </a:p>
                  </a:txBody>
                  <a:tcPr marL="0" marR="0" marT="431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11,197,648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3/2/2022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31/07/2022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FUNCIONAL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JOHANNA MARICEL CORTES OSPINA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ZIPAQUIRA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TECNICO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AUXILIAR DE ENFERMERIA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PIC ZIPAQUIRA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2"/>
                        </a:rPr>
                        <a:t>zpcientifica@hus.org.co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10956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ct val="103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PARA REALIZAR LA EJECUCIÓN DE LAS ACTIVIDADES DEL PLAN  DE SALUD PÚBLICA DE INTERVENCIONES COLECTIVAS PIC-VIGENCIA 2022  SEGÚN CONTRATO INTERADMINISTRATIVO 253-2022</a:t>
                      </a:r>
                    </a:p>
                  </a:txBody>
                  <a:tcPr marL="0" marR="0" marT="431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 7,981,600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3/2/2022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31/07/2022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FUNCIONAL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YADY LORENA SAAVEDRA ROJAS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TECNICO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AUXILIAR DE ENFERMERIA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PIC ZIPAQUIRA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2"/>
                        </a:rPr>
                        <a:t>zpcientifica@hus.org.co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10956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ct val="103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PARA REALIZAR LA EJECUCIÓN DE LAS ACTIVIDADES DEL PLAN  DE SALUD PÚBLICA DE INTERVENCIONES COLECTIVAS PIC-VIGENCIA 2022  SEGÚN CONTRATO INTERADMINISTRATIVO 253-2022</a:t>
                      </a:r>
                    </a:p>
                  </a:txBody>
                  <a:tcPr marL="0" marR="0" marT="431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 8,210,400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3/2/2022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31/07/2022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75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317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75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LINDA KATHERINE VASQUEZ MORENO</a:t>
                      </a:r>
                    </a:p>
                  </a:txBody>
                  <a:tcPr marL="0" marR="0" marT="317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190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META</a:t>
                      </a:r>
                    </a:p>
                  </a:txBody>
                  <a:tcPr marL="0" marR="0" marT="190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VILLAVICENCIO</a:t>
                      </a:r>
                    </a:p>
                  </a:txBody>
                  <a:tcPr marL="0" marR="0" marT="190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190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75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ANESTESIOLOGO</a:t>
                      </a:r>
                    </a:p>
                  </a:txBody>
                  <a:tcPr marL="0" marR="0" marT="317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75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ANESTESIOLOGIA</a:t>
                      </a:r>
                    </a:p>
                  </a:txBody>
                  <a:tcPr marL="0" marR="0" marT="317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3"/>
                        </a:rPr>
                        <a:t>anestesia.lider@hus.org.co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190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190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10252</a:t>
                      </a:r>
                    </a:p>
                  </a:txBody>
                  <a:tcPr marL="0" marR="0" marT="190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75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ANESTESIOLOGIA</a:t>
                      </a:r>
                    </a:p>
                  </a:txBody>
                  <a:tcPr marL="0" marR="0" marT="317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48,038,400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5563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2/28/2022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190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FUNCIONAL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LUZ MARINA PEÑA GARZÓN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CHIA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TECNICO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AUXILIAR DE ENFERMERIA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PIC ZIPAQUIRA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2"/>
                        </a:rPr>
                        <a:t>zpcientifica@hus.org.co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10956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ct val="103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PARA REALIZAR LA EJECUCIÓN DE LAS ACTIVIDADES DEL PLAN  DE SALUD PÚBLICA DE INTERVENCIONES COLECTIVAS PIC-VIGENCIA 2022  SEGÚN CONTRATO INTERADMINISTRATIVO 253-2022</a:t>
                      </a:r>
                    </a:p>
                  </a:txBody>
                  <a:tcPr marL="0" marR="0" marT="431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10,686,268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3/2/2022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31/07/2022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FUNCIONAL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JENNYFER PAOLA MORALES LARROTA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ZIPAQUIRA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TECNICO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AUXILIAR DE ENFERMERIA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PIC ZIPAQUIRA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2"/>
                        </a:rPr>
                        <a:t>zpcientifica@hus.org.co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10956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ct val="103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PARA REALIZAR LA EJECUCIÓN DE LAS ACTIVIDADES DEL PLAN  DE SALUD PÚBLICA DE INTERVENCIONES COLECTIVAS PIC-VIGENCIA 2022  SEGÚN CONTRATO INTERADMINISTRATIVO 253-2022</a:t>
                      </a:r>
                    </a:p>
                  </a:txBody>
                  <a:tcPr marL="0" marR="0" marT="431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 8,210,400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3/2/2022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31/07/2022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FUNCIONAL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JOSE IVAN LIZARAZO TORRES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GINECOLOGIA Y OBSTETRICIA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2"/>
                        </a:rPr>
                        <a:t>zpcientifica@hus.org.co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10982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GINECOLOGÍA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25,788,000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7150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3/24/2022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TEODULA CAROLINA QUINTERO RIVERO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VENEZUELA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TRUJILLO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VELERA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3"/>
                        </a:rPr>
                        <a:t>anestesia.lider@hus.org.co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10252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55,044,000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7150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3/18/2022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LUCIANO JOSÉ LEPESQUEUR SALLEG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BOLIVAR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CARTAGENA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3"/>
                        </a:rPr>
                        <a:t>anestesia.lider@hus.org.co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10252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36,696,000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7150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3/18/2022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REGIONAL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ARMANDO ROJAS CADENA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GINECOLOGIA Y OBSTETRICIA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hrzgestor.asistencia@hus.org.co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2707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GINECOLOGÍA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24,066,000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6675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5/3/2022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31/07/2022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FUNCIONAL</a:t>
                      </a:r>
                    </a:p>
                  </a:txBody>
                  <a:tcPr marL="0" marR="0" marT="127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KATERINE VILLA MERCADO</a:t>
                      </a:r>
                    </a:p>
                  </a:txBody>
                  <a:tcPr marL="0" marR="0" marT="127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PROFESIONAL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NUTRICIONISTA</a:t>
                      </a:r>
                    </a:p>
                  </a:txBody>
                  <a:tcPr marL="0" marR="0" marT="127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PIC CONCURRENCIA</a:t>
                      </a:r>
                    </a:p>
                  </a:txBody>
                  <a:tcPr marL="0" marR="0" marT="127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2"/>
                        </a:rPr>
                        <a:t>zpcientifica@hus.org.co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10956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ct val="103000"/>
                        </a:lnSpc>
                        <a:spcBef>
                          <a:spcPts val="8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PARA EFECTUAR LAS ACCIONES DE PROMOCIÓN DE LA SALUD  Y GESTIÓN DEL RIESGO- SEGÚN CONTRATO INTERADMINISTRATIVO SS-  CDCTI-1145-2021</a:t>
                      </a:r>
                    </a:p>
                  </a:txBody>
                  <a:tcPr marL="0" marR="0" marT="1079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17,071,100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3/24/2022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31/07/2022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FUNCIONAL</a:t>
                      </a:r>
                    </a:p>
                  </a:txBody>
                  <a:tcPr marL="0" marR="0" marT="127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NORMA YADIRA NAVARRETE GOMEZ</a:t>
                      </a:r>
                    </a:p>
                  </a:txBody>
                  <a:tcPr marL="0" marR="0" marT="127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CHOCONTA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PROFESIONAL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ENFERMERA</a:t>
                      </a:r>
                    </a:p>
                  </a:txBody>
                  <a:tcPr marL="0" marR="0" marT="127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PIC CONCURRENCIA</a:t>
                      </a:r>
                    </a:p>
                  </a:txBody>
                  <a:tcPr marL="0" marR="0" marT="127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2"/>
                        </a:rPr>
                        <a:t>zpcientifica@hus.org.co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10956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ct val="103000"/>
                        </a:lnSpc>
                        <a:spcBef>
                          <a:spcPts val="8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PARA EFECTUAR LAS ACCIONES DE PROMOCIÓN DE LA SALUD  Y GESTIÓN DEL RIESGO- SEGÚN CONTRATO INTERADMINISTRATIVO SS-  CDCTI-1145-2021</a:t>
                      </a:r>
                    </a:p>
                  </a:txBody>
                  <a:tcPr marL="0" marR="0" marT="1079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10,242,660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3/31/2022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31/07/2022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FUNCIONAL</a:t>
                      </a:r>
                    </a:p>
                  </a:txBody>
                  <a:tcPr marL="0" marR="0" marT="127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LINDY CATALINA CAMPOS  VILLEGAS</a:t>
                      </a:r>
                    </a:p>
                  </a:txBody>
                  <a:tcPr marL="0" marR="0" marT="127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ARBELAEZ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PROFESIONAL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ODONTOLOGA</a:t>
                      </a:r>
                    </a:p>
                  </a:txBody>
                  <a:tcPr marL="0" marR="0" marT="127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PIC CONCURRENCIA COGUA - SAN CAYETANO</a:t>
                      </a:r>
                    </a:p>
                  </a:txBody>
                  <a:tcPr marL="0" marR="0" marT="127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2"/>
                        </a:rPr>
                        <a:t>zpcientifica@hus.org.co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10956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ct val="103000"/>
                        </a:lnSpc>
                        <a:spcBef>
                          <a:spcPts val="8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PARA EFECTUAR LAS ACCIONES DE PROMOCIÓN DE LA SALUD  Y GESTIÓN DEL RIESGO- SEGÚN CONTRATO INTERADMINISTRATIVO SS-  CDCTI-1145-2021</a:t>
                      </a:r>
                    </a:p>
                  </a:txBody>
                  <a:tcPr marL="0" marR="0" marT="1079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17,071,100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3/31/2022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31/07/2022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FUNCIONAL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CONSTANZA MARCELA GOMEZ BENAVIDES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PROFESIONAL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NUTRICIONISTA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PIC COGUA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2"/>
                        </a:rPr>
                        <a:t>zpcientifica@hus.org.co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10956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ct val="103000"/>
                        </a:lnSpc>
                        <a:spcBef>
                          <a:spcPts val="1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SERVICOS PARA EJECUTAR LAS ACCIONES DEL PLAN DE  INTERVENCIONES COLECTIVAS EN EL MARCO DEL PLAN DE ACCION EN  SALUD EN EL MUNICIPIO DE COGUA SEGÚN CONTRATO  INTERADMINISTRATIVO 209-2022</a:t>
                      </a:r>
                    </a:p>
                  </a:txBody>
                  <a:tcPr marL="0" marR="0" marT="1524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 8,032,500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3/31/2022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31/07/2022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REGIONAL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JOSE LUIS ACOSTA MAESTRE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ATLANTICO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BARRANQUILLA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CIRUJANO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CIRUGÍA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hrzgestor.asistencia@hus.org.co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2707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CIRUGÍA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59,298,750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7150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4/13/2022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REGIONAL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WILLIAM FLYE CARNE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ATLANTICO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BARRANQUILLA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CIRUJANO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CIRUGÍA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hrzgestor.asistencia@hus.org.co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2707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CIRUGÍA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52,920,000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7150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4/12/2022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FUNCIONAL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JESSICA PAOLA SÁNCHEZ ROBAYO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ZIPAQUIRA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PROFESIONAL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PSICOLOGA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PIC COGUA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2"/>
                        </a:rPr>
                        <a:t>zpcientifica@hus.org.co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10956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ct val="103000"/>
                        </a:lnSpc>
                        <a:spcBef>
                          <a:spcPts val="1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SERVICOS PARA EJECUTAR LAS ACCIONES DEL PLAN DE  INTERVENCIONES COLECTIVAS EN EL MARCO DEL PLAN DE ACCION EN  SALUD EN EL MUNICIPIO DE COGUA SEGÚN CONTRATO  INTERADMINISTRATIVO 209-2022</a:t>
                      </a:r>
                    </a:p>
                  </a:txBody>
                  <a:tcPr marL="0" marR="0" marT="1524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11,465,225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4/11/2022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31/07/2022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IRENE PATRÓN PÉREZ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CORDOBA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MONTERIA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ORTOPEDISTA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ORTOPEDIA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5"/>
                        </a:rPr>
                        <a:t>ortopedia.lider@hus.org.co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10372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ORTOPEDIA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29,963,834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7150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4/13/2022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31/07/2022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FUNCIONAL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ÁLVARO ALBERTO ANDRADE SOSSA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SANTANDER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BUCARAMANGA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2"/>
                        </a:rPr>
                        <a:t>zpcientifica@hus.org.co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10956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45,036,000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7150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4/13/2022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31/07/2022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FUNCIONAL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RICARDO AUGUSTO ARIAS GARZÓN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2"/>
                        </a:rPr>
                        <a:t>zpcientifica@hus.org.co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10956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49,539,600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7150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4/19/2022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22/08/2022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LUISA MERCEDES MOSQUERA CERA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ATLANTICO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MANATI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CIRUJANO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CIRUGÍA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6"/>
                        </a:rPr>
                        <a:t>cirugiageneral.lider@hus.org.co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10253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CIRUGÍA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23,111,300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6675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5/2/2022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31/07/2022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588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FUNCIONAL</a:t>
                      </a:r>
                    </a:p>
                  </a:txBody>
                  <a:tcPr marL="0" marR="0" marT="3556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FABIAN ANDRES CORTES AREVALO</a:t>
                      </a:r>
                    </a:p>
                  </a:txBody>
                  <a:tcPr marL="0" marR="0" marT="3556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PROFESIONAL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TERAPIAS PSICOSOCIALES (COORDINADOR)</a:t>
                      </a:r>
                    </a:p>
                  </a:txBody>
                  <a:tcPr marL="0" marR="0" marT="3556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PIC COGUA- SAN CAYETANO</a:t>
                      </a:r>
                    </a:p>
                  </a:txBody>
                  <a:tcPr marL="0" marR="0" marT="3556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2"/>
                        </a:rPr>
                        <a:t>zpcientifica@hus.org.co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10956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ct val="103000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PROFESIONALES PARA COORDINAR LAS ACTIVIDADES DE LOS  CONTRATOS INTERADMINISTRATIVOS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13,125,000</a:t>
                      </a:r>
                    </a:p>
                  </a:txBody>
                  <a:tcPr marL="0" marR="0" marT="127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5/3/2022</a:t>
                      </a:r>
                    </a:p>
                  </a:txBody>
                  <a:tcPr marL="0" marR="0" marT="127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15/08/2022</a:t>
                      </a:r>
                    </a:p>
                  </a:txBody>
                  <a:tcPr marL="0" marR="0" marT="127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REGIONAL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OLGA YAMILE CASTIBLANCO RUBIO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PEDIATRA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PEDIATRIA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hrzgestor.asistencia@hus.org.co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2707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PEDIATRIA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42,000,000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7150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5/20/2022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31/07/2022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FUNCIONAL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JAIRO ALONSO BASTIDAS CORTÉS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PEDIATRA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PEDIATRIA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2"/>
                        </a:rPr>
                        <a:t>zpcientifica@hus.org.co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10960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PEDIATRIA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66,000,000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7150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5/11/2022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DAMARIS CATHERINE SÁNCHEZ PLAZAS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GERIATRA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GERIATRIA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7"/>
                        </a:rPr>
                        <a:t>geriatria.medico1@hus.org.co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10028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GERIATRÍA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14,400,000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6675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6/8/2022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31/07/2022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588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FUNCIONAL</a:t>
                      </a:r>
                    </a:p>
                  </a:txBody>
                  <a:tcPr marL="0" marR="0" marT="3556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LUZ ANGELA CAMARGO ESPINOSA</a:t>
                      </a:r>
                    </a:p>
                  </a:txBody>
                  <a:tcPr marL="0" marR="0" marT="3556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PROFESIONAL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BACTERIOLOGA</a:t>
                      </a:r>
                    </a:p>
                  </a:txBody>
                  <a:tcPr marL="0" marR="0" marT="3556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PIC COORDINADORA</a:t>
                      </a:r>
                    </a:p>
                  </a:txBody>
                  <a:tcPr marL="0" marR="0" marT="3556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2"/>
                        </a:rPr>
                        <a:t>zpcientifica@hus.org.co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10956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ct val="103000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PROFESIONALES PARA COORDINAR LAS ACTIVIDADES  CONVENIO INTERADMINISTRATIVO 253-2022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 6,750,000</a:t>
                      </a:r>
                    </a:p>
                  </a:txBody>
                  <a:tcPr marL="0" marR="0" marT="127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5/31/2022</a:t>
                      </a:r>
                    </a:p>
                  </a:txBody>
                  <a:tcPr marL="0" marR="0" marT="127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7/08/2022</a:t>
                      </a:r>
                    </a:p>
                  </a:txBody>
                  <a:tcPr marL="0" marR="0" marT="127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FUNCIONAL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GLORIA JACKKELINE AREVALO GARZON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ZIPAQUIRA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TECNICO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AUXILIAR DE ENFERMERIA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PIC SAN CAYETANO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2"/>
                        </a:rPr>
                        <a:t>zpcientifica@hus.org.co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10956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ct val="103000"/>
                        </a:lnSpc>
                        <a:spcBef>
                          <a:spcPts val="1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PARA EJECUTAR LAS ACCIONES DEL PLAN DE  INTERVENCIONES COLECTIVAS EN EL MARCO DEL PLAN DE ACCION EN  SALUD EN EL MUNICIPIO DE SAN CAYETANO SEGÚN CONTRATO  INTERADMINISTRATIVO SMC-015 DE 2022</a:t>
                      </a:r>
                    </a:p>
                  </a:txBody>
                  <a:tcPr marL="0" marR="0" marT="1524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 4,500,000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7/1/2022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FUNCIONAL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SANDRA SOLANYE CONTRERAS PEÑA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SAN CAYETANO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TECNICO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AUXILIAR DE ENFERMERIA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PIC SAN CAYETANO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2"/>
                        </a:rPr>
                        <a:t>zpcientifica@hus.org.co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10956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ct val="103000"/>
                        </a:lnSpc>
                        <a:spcBef>
                          <a:spcPts val="1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PARA EJECUTAR LAS ACCIONES DEL PLAN DE  INTERVENCIONES COLECTIVAS EN EL MARCO DEL PLAN DE ACCION EN  SALUD EN EL MUNICIPIO DE SAN CAYETANO SEGÚN CONTRATO  INTERADMINISTRATIVO SMC-015 DE 2022</a:t>
                      </a:r>
                    </a:p>
                  </a:txBody>
                  <a:tcPr marL="0" marR="0" marT="1524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 4,500,000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7/1/2022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FUNCIONAL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ANDY SOFIA MARIN CASTAÑEDA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ZIPAQUIRA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TECNICO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AUXILIAR DE ENFERMERIA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PIC SAN CAYETANO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2"/>
                        </a:rPr>
                        <a:t>zpcientifica@hus.org.co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10956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ct val="103000"/>
                        </a:lnSpc>
                        <a:spcBef>
                          <a:spcPts val="1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PARA EJECUTAR LAS ACCIONES DEL PLAN DE  INTERVENCIONES COLECTIVAS EN EL MARCO DEL PLAN DE ACCION EN  SALUD EN EL MUNICIPIO DE SAN CAYETANO SEGÚN CONTRATO  INTERADMINISTRATIVO SMC-015 DE 2022</a:t>
                      </a:r>
                    </a:p>
                  </a:txBody>
                  <a:tcPr marL="0" marR="0" marT="1524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 4,500,000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7/1/2022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FUNCIONAL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LILIANA CRISTINA GARNICA ROBAYO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SAN CAYETANO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TECNICO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AUXILIAR DE ENFERMERIA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PIC SAN CAYETANO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2"/>
                        </a:rPr>
                        <a:t>zpcientifica@hus.org.co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10956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ct val="103000"/>
                        </a:lnSpc>
                        <a:spcBef>
                          <a:spcPts val="1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PARA EJECUTAR LAS ACCIONES DEL PLAN DE  INTERVENCIONES COLECTIVAS EN EL MARCO DEL PLAN DE ACCION EN  SALUD EN EL MUNICIPIO DE SAN CAYETANO SEGÚN CONTRATO  INTERADMINISTRATIVO SMC-015 DE 2022</a:t>
                      </a:r>
                    </a:p>
                  </a:txBody>
                  <a:tcPr marL="0" marR="0" marT="1524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 4,500,000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7/1/2022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REGIONAL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FREDDY CHAYANNE CIFUENTES ACERO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CHIA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hrzgestor.asistencia@hus.org.co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2707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45,529,200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6675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7/1/2022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REGIONAL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JUAN FERNANDO OSPINA GUZMAN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GINECOLOGIA Y OBSTETRICIA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hrzgestor.asistencia@hus.org.co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2707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GINECOLOGÍA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78,000,000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6675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7/5/2022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REGIONAL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JOSE ROBERTO GOMEZ DUQUE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GINECOLOGIA Y OBSTETRICIA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hrzgestor.asistencia@hus.org.co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2707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GINECOLOGÍA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35,000,000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6675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7/1/2022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REGIONAL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JAIME ARTURO TORRES BEJARANO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ZIPAQUIRA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OTORRINOLARINGOLOGO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OTORRINOLARINGOLOGIA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hrzgestor.asistencia@hus.org.co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2707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OTORRINOLARINGOLOGIA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12,481,545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6675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7/1/2022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SERGIO ALEXANDER MORA ALFONSO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REUMATOLOGO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REUMATOLOGIA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8"/>
                        </a:rPr>
                        <a:t>cexterna.subdirector@hus.org.co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10028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REUMATOLOGIA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 5,000,000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6675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7/1/2022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MARIA CONSUELO BELLO LOZANO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CIRUJANO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CIRUGÍA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6"/>
                        </a:rPr>
                        <a:t>cirugiageneral.lider@hus.org.co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10253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CIRUGÍA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 9,997,500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6675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7/6/2022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31/07/2022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JENY PAHOLA QUEVEDO TAPIA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NEONATOLOGO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UNIDAD NEONATAL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9"/>
                        </a:rPr>
                        <a:t>neonatos.lider@hus.org.co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10367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PARA LA UNIDAD NEONATAL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 6,004,800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6675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7/1/2022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31/07/2022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REGIONAL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RICARDO AUGUSTO ARIAS GARZÓN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hrzgestor.asistencia@hus.org.co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2707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46,888,200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6675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7/1/2022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REGIONAL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HUBERT IVAN MALDONADO MELO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GINECOLOGIA Y OBSTETRICIA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hrzgestor.asistencia@hus.org.co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2707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GINECOLOGÍA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31,629,600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6675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7/1/2022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REGIONAL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ANGELA MARIA DIAZ CORTES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PEDIATRA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PEDIATRIA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hrzgestor.asistencia@hus.org.co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2707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PEDIATRIA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35,000,000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6675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7/1/2022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REGIONAL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EDUARDO ACUÑA DE LA ROSA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ATLANTICO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BARRANQUILLA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PEDIATRA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PEDIATRIA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hrzgestor.asistencia@hus.org.co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2707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PEDIATRIA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19,530,000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6675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7/1/2022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CAROLINA ALBA ROSERO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PSIQUIATRA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PSIQUIATRÍA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10"/>
                        </a:rPr>
                        <a:t>psiquiatria.clinica@hus.org.co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10283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PSIQUIATRÍA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11,470,000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6675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7/1/2022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31/07/2022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CATALINA CASTAÑEDA MOTTA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BOLIVAR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CARTAGENA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CIRUJANO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CIRUGÍA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6"/>
                        </a:rPr>
                        <a:t>cirugiageneral.lider@hus.org.co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10253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CIRUGÍA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13,252,800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6675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7/1/2022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31/07/2022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FUNCIONAL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RICARDO HERRERA RAMIREZ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CIRUJANO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CIRUGÍA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2"/>
                        </a:rPr>
                        <a:t>zpcientifica@hus.org.co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10956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CIRUGÍA GENERAL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40,400,000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6675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7/1/2022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REGIONAL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ORLANDO ENRIQUE CLAVIJO AUZA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PEDIATRA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PEDIATRIA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hrzgestor.asistencia@hus.org.co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2707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PARA LA UNIDAD NEONATAL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36,000,000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6675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7/1/2022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FUNCIONAL</a:t>
                      </a:r>
                    </a:p>
                  </a:txBody>
                  <a:tcPr marL="0" marR="0" marT="127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LEIDY YISED VARGAS RODRIGUEZ</a:t>
                      </a:r>
                    </a:p>
                  </a:txBody>
                  <a:tcPr marL="0" marR="0" marT="127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BOYACA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TUNJA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PROFESIONAL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ADM EN SALUD OCUPACIONAL</a:t>
                      </a:r>
                    </a:p>
                  </a:txBody>
                  <a:tcPr marL="0" marR="0" marT="127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PIC CONCURRENCIA</a:t>
                      </a:r>
                    </a:p>
                  </a:txBody>
                  <a:tcPr marL="0" marR="0" marT="127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2"/>
                        </a:rPr>
                        <a:t>zpcientifica@hus.org.co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10956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ct val="103000"/>
                        </a:lnSpc>
                        <a:spcBef>
                          <a:spcPts val="8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PARA EFECTUAR LAS ACCIONES DE PROMOCIÓN DE LA SALUD  Y GESTIÓN DEL RIESGO -SEGÚN CONTRATO INTERADMINISTRATIVO SS-  CDCTI-1145-2021</a:t>
                      </a:r>
                    </a:p>
                  </a:txBody>
                  <a:tcPr marL="0" marR="0" marT="1079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10,242,660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7/12/2022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REGIONAL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FELIPE ANDRES VALBUENA SALCEDO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PEDIATRA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PEDIATRIA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hrzgestor.asistencia@hus.org.co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2707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PEDIATRIA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30,000,000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7150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7/19/2022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FUNCIONAL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LIDA MAGALY HERNANDEZ GAMBOA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SANTANDER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VELEZ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ANESTESIOLOGO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UNIDAD FUNCIONAL DE ZIPAQUIRA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2"/>
                        </a:rPr>
                        <a:t>zpcientifica@hus.org.co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10956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ANESTESIOLOGIA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33,900,000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7150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7/21/2022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636588" y="684213"/>
          <a:ext cx="8408987" cy="1422400"/>
        </p:xfrm>
        <a:graphic>
          <a:graphicData uri="http://schemas.openxmlformats.org/drawingml/2006/table">
            <a:tbl>
              <a:tblPr/>
              <a:tblGrid>
                <a:gridCol w="279400"/>
                <a:gridCol w="960437"/>
                <a:gridCol w="376238"/>
                <a:gridCol w="376237"/>
                <a:gridCol w="376238"/>
                <a:gridCol w="446087"/>
                <a:gridCol w="960438"/>
                <a:gridCol w="987425"/>
                <a:gridCol w="571500"/>
                <a:gridCol w="376237"/>
                <a:gridCol w="204788"/>
                <a:gridCol w="1371600"/>
                <a:gridCol w="322262"/>
                <a:gridCol w="273050"/>
                <a:gridCol w="260350"/>
                <a:gridCol w="266700"/>
              </a:tblGrid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FUNCIONAL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JENNIFER VANESA ROZO CRISTANCHO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ZIPAQUIRA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TECNICO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AUXILIAR DE ENFERMERIA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UNIDAD FUNCIONAL DE ZIPAQUIRA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2"/>
                        </a:rPr>
                        <a:t>zpcientifica@hus.org.co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10956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just" defTabSz="914400" rtl="0" eaLnBrk="1" fontAlgn="base" latinLnBrk="0" hangingPunct="1">
                        <a:lnSpc>
                          <a:spcPct val="103000"/>
                        </a:lnSpc>
                        <a:spcBef>
                          <a:spcPts val="3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PARA REALIZAR LA EJECUCIÓN DE LAS ACTIVIDADES DEL PLAN  DE SALUD PÚBLICA DE INTERVENCIONES COLECTIVAS PIC- VIGENCIA 2022  SEGÚN CONTRATO INTERADMINISTRATIVO 253-2022</a:t>
                      </a:r>
                    </a:p>
                  </a:txBody>
                  <a:tcPr marL="0" marR="0" marT="431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 6,663,174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7/25/2022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30/11/2022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FUNCIONAL</a:t>
                      </a:r>
                    </a:p>
                  </a:txBody>
                  <a:tcPr marL="0" marR="0" marT="127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LESLIE MERCEDES GUTIERREZ SIERRA</a:t>
                      </a:r>
                    </a:p>
                  </a:txBody>
                  <a:tcPr marL="0" marR="0" marT="127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ATLANTICO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BARRANQUILLA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PROFESIONAL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NUTRICIONISTA</a:t>
                      </a:r>
                    </a:p>
                  </a:txBody>
                  <a:tcPr marL="0" marR="0" marT="127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PIC CONCURRENCIA</a:t>
                      </a:r>
                    </a:p>
                  </a:txBody>
                  <a:tcPr marL="0" marR="0" marT="127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2"/>
                        </a:rPr>
                        <a:t>zpcientifica@hus.org.co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10956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ct val="103000"/>
                        </a:lnSpc>
                        <a:spcBef>
                          <a:spcPts val="8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PARA EFECTUAR LAS ACCIONES DE PROMOCIÓN DE LA SALUD  Y GESTIÓN DEL RIESGO -SEGÚN CONTRATO INTERADMINISTRATIVO SS-  CDCTI-1145-2021</a:t>
                      </a:r>
                    </a:p>
                  </a:txBody>
                  <a:tcPr marL="0" marR="0" marT="1079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10,242,600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7/19/2022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FUNCIONAL</a:t>
                      </a:r>
                    </a:p>
                  </a:txBody>
                  <a:tcPr marL="0" marR="0" marT="127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BARBARA ORDOÑEZ HERNANDEZ</a:t>
                      </a:r>
                    </a:p>
                  </a:txBody>
                  <a:tcPr marL="0" marR="0" marT="127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CAPARRAPI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PROFESIONAL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ENFERMERA</a:t>
                      </a:r>
                    </a:p>
                  </a:txBody>
                  <a:tcPr marL="0" marR="0" marT="127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PIC CONCURRENCIA</a:t>
                      </a:r>
                    </a:p>
                  </a:txBody>
                  <a:tcPr marL="0" marR="0" marT="127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2"/>
                        </a:rPr>
                        <a:t>zpcientifica@hus.org.co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10956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ct val="103000"/>
                        </a:lnSpc>
                        <a:spcBef>
                          <a:spcPts val="8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PARA EFECTUAR LAS ACCIONES DE PROMOCIÓN DE LA SALUD  Y GESTIÓN DEL RIESGO -SEGÚN CONTRATO INTERADMINISTRATIVO SS-  CDCTI-1145-2021</a:t>
                      </a:r>
                    </a:p>
                  </a:txBody>
                  <a:tcPr marL="0" marR="0" marT="1079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10,242,660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7/18/2022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30/09/2022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JENNIFER ALEXANDRA TELLEZ HERNANDEZ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SANTANDER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BUCARAMANGA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GINECOLOGOS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GINECOLOGIA Y OBSTETRICIA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3"/>
                        </a:rPr>
                        <a:t>gineco.lider@hus.org.co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10352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SERVICIOS ESPECIALIZADOS EN GINECOLOGÍA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30,254,400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7150" marR="0" lvl="0" indent="0" algn="l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7/27/2022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31/10/2022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588"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FUNCIONAL</a:t>
                      </a:r>
                    </a:p>
                  </a:txBody>
                  <a:tcPr marL="0" marR="0" marT="3556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ANA CAROLINA SERNA RUBIO</a:t>
                      </a:r>
                    </a:p>
                  </a:txBody>
                  <a:tcPr marL="0" marR="0" marT="3556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CUNDINAMARCA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ESPECIALIZADO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COORDINADORA DE LA UNIDAD FUNCIONAL</a:t>
                      </a:r>
                    </a:p>
                  </a:txBody>
                  <a:tcPr marL="0" marR="0" marT="3556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UNIDAD FUNCIONAL DE ZIPAQUIRA</a:t>
                      </a:r>
                    </a:p>
                  </a:txBody>
                  <a:tcPr marL="0" marR="0" marT="3556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  <a:hlinkClick r:id="rId4"/>
                        </a:rPr>
                        <a:t>zpgeneral@hus.org.co</a:t>
                      </a: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10978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914400" rtl="0" eaLnBrk="1" fontAlgn="base" latinLnBrk="0" hangingPunct="1">
                        <a:lnSpc>
                          <a:spcPct val="103000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PRESTAR LOS SERVICIOS  DE COORDINACION DE LA UNIDAD FUNCIONAL  DE ZIPAQUIRA</a:t>
                      </a:r>
                    </a:p>
                  </a:txBody>
                  <a:tcPr marL="0" marR="0" marT="508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58,064,396</a:t>
                      </a:r>
                    </a:p>
                  </a:txBody>
                  <a:tcPr marL="0" marR="0" marT="127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7/1/2022</a:t>
                      </a:r>
                    </a:p>
                  </a:txBody>
                  <a:tcPr marL="0" marR="0" marT="127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5/01/2023</a:t>
                      </a:r>
                    </a:p>
                  </a:txBody>
                  <a:tcPr marL="0" marR="0" marT="127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BOGOTÁ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EDGAR FRANCISCO ROMERO LARA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COLOMBIA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SANTANDER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BARBOSA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PROFESIONAL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PRESTAR LOS SERVICIOS RELIGIOSOS ESPIRITUAL  A LOS USUARIOS PACIENTES EN COMPAÑÍA DE SU  FAMILIA Y COLABORADORES DE LA E.S.E HUS  SAMARITANA</a:t>
                      </a:r>
                    </a:p>
                  </a:txBody>
                  <a:tcPr marL="0" marR="0" marT="381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ASISTENCIAL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-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 051111 - 4 077075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10906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PRESTACION DE SERVICIOS RELIGIOSOS, ESPIRITUALES A LOS  USUARIOS, PACIENTES EN COMPAÑÍA DE SU FAMILIA Y COLABORADORES  DE LA E.S.E HOSPITAL UNIVERSITARIO DE LA SAMARITANA BOGOTA</a:t>
                      </a:r>
                    </a:p>
                  </a:txBody>
                  <a:tcPr marL="0" marR="0" marT="190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$     15,095,892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7/27/2022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27/01/2023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MT"/>
                          <a:ea typeface="Arial MT"/>
                          <a:cs typeface="Arial MT"/>
                        </a:rPr>
                        <a:t>NO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2251075" y="2028825"/>
            <a:ext cx="50800" cy="79375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 fontAlgn="auto">
              <a:spcBef>
                <a:spcPts val="95"/>
              </a:spcBef>
              <a:spcAft>
                <a:spcPts val="0"/>
              </a:spcAft>
              <a:defRPr/>
            </a:pPr>
            <a:r>
              <a:rPr sz="350" spc="-50" dirty="0">
                <a:latin typeface="Arial MT"/>
                <a:cs typeface="Arial MT"/>
              </a:rPr>
              <a:t>C</a:t>
            </a:r>
            <a:endParaRPr sz="35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6421</Words>
  <Application>Microsoft Office PowerPoint</Application>
  <PresentationFormat>Personalizado</PresentationFormat>
  <Paragraphs>4513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Plantilla de diseño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Calibri</vt:lpstr>
      <vt:lpstr>Arial</vt:lpstr>
      <vt:lpstr>Times New Roman</vt:lpstr>
      <vt:lpstr>Arial MT</vt:lpstr>
      <vt:lpstr>Office Theme</vt:lpstr>
      <vt:lpstr>Diapositiva 1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0dba91a297e4b0b5c0605706f9b9d431e1a74829b37df2b8bb4eacd1d0fedc45.xls</dc:title>
  <dc:creator>Work3</dc:creator>
  <cp:lastModifiedBy>Hus</cp:lastModifiedBy>
  <cp:revision>1</cp:revision>
  <dcterms:created xsi:type="dcterms:W3CDTF">2022-08-08T12:48:48Z</dcterms:created>
  <dcterms:modified xsi:type="dcterms:W3CDTF">2022-08-08T12:49:35Z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EXCEL.EXE</vt:lpwstr>
  </property>
  <property fmtid="{D5CDD505-2E9C-101B-9397-08002B2CF9AE}" pid="3" name="LastSaved">
    <vt:filetime>2022-08-08T00:00:00Z</vt:filetime>
  </property>
</Properties>
</file>