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71" r:id="rId3"/>
    <p:sldId id="262" r:id="rId4"/>
    <p:sldId id="272" r:id="rId5"/>
    <p:sldId id="263" r:id="rId6"/>
    <p:sldId id="266" r:id="rId7"/>
    <p:sldId id="267" r:id="rId8"/>
    <p:sldId id="268" r:id="rId9"/>
    <p:sldId id="269" r:id="rId10"/>
    <p:sldId id="270" r:id="rId11"/>
    <p:sldId id="256" r:id="rId12"/>
    <p:sldId id="257" r:id="rId13"/>
    <p:sldId id="258" r:id="rId14"/>
    <p:sldId id="260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D1AC7-F1B2-4E7F-A024-0C3AB1BB685B}" v="4" dt="2026-06-03T19:07:12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Duarte Díaz" userId="9e1e90ddfe43f3a6" providerId="LiveId" clId="{D712BF60-0780-4EE3-9664-241A1E63CF10}"/>
    <pc:docChg chg="undo custSel modSld">
      <pc:chgData name="Leonardo Duarte Díaz" userId="9e1e90ddfe43f3a6" providerId="LiveId" clId="{D712BF60-0780-4EE3-9664-241A1E63CF10}" dt="2026-06-03T19:08:05.527" v="32" actId="14734"/>
      <pc:docMkLst>
        <pc:docMk/>
      </pc:docMkLst>
      <pc:sldChg chg="addSp delSp modSp mod">
        <pc:chgData name="Leonardo Duarte Díaz" userId="9e1e90ddfe43f3a6" providerId="LiveId" clId="{D712BF60-0780-4EE3-9664-241A1E63CF10}" dt="2026-06-03T19:08:05.527" v="32" actId="14734"/>
        <pc:sldMkLst>
          <pc:docMk/>
          <pc:sldMk cId="2297047851" sldId="262"/>
        </pc:sldMkLst>
        <pc:spChg chg="add mod">
          <ac:chgData name="Leonardo Duarte Díaz" userId="9e1e90ddfe43f3a6" providerId="LiveId" clId="{D712BF60-0780-4EE3-9664-241A1E63CF10}" dt="2026-06-02T23:57:19.694" v="5" actId="1076"/>
          <ac:spMkLst>
            <pc:docMk/>
            <pc:sldMk cId="2297047851" sldId="262"/>
            <ac:spMk id="2" creationId="{AD69319E-6202-9EBB-B119-34418090F446}"/>
          </ac:spMkLst>
        </pc:spChg>
        <pc:spChg chg="add del mod">
          <ac:chgData name="Leonardo Duarte Díaz" userId="9e1e90ddfe43f3a6" providerId="LiveId" clId="{D712BF60-0780-4EE3-9664-241A1E63CF10}" dt="2026-06-03T19:07:04.015" v="20" actId="478"/>
          <ac:spMkLst>
            <pc:docMk/>
            <pc:sldMk cId="2297047851" sldId="262"/>
            <ac:spMk id="4" creationId="{8D57F1E9-8ED0-43EF-74D4-C1A7592CDCE2}"/>
          </ac:spMkLst>
        </pc:spChg>
        <pc:spChg chg="del">
          <ac:chgData name="Leonardo Duarte Díaz" userId="9e1e90ddfe43f3a6" providerId="LiveId" clId="{D712BF60-0780-4EE3-9664-241A1E63CF10}" dt="2026-06-02T23:57:04.641" v="3" actId="478"/>
          <ac:spMkLst>
            <pc:docMk/>
            <pc:sldMk cId="2297047851" sldId="262"/>
            <ac:spMk id="5" creationId="{00000000-0000-0000-0000-000000000000}"/>
          </ac:spMkLst>
        </pc:spChg>
        <pc:spChg chg="add mod">
          <ac:chgData name="Leonardo Duarte Díaz" userId="9e1e90ddfe43f3a6" providerId="LiveId" clId="{D712BF60-0780-4EE3-9664-241A1E63CF10}" dt="2026-06-03T19:07:14.938" v="22" actId="1076"/>
          <ac:spMkLst>
            <pc:docMk/>
            <pc:sldMk cId="2297047851" sldId="262"/>
            <ac:spMk id="7" creationId="{DEA8EFF2-E8F3-F3E0-0028-35F39CB156F8}"/>
          </ac:spMkLst>
        </pc:spChg>
        <pc:spChg chg="del">
          <ac:chgData name="Leonardo Duarte Díaz" userId="9e1e90ddfe43f3a6" providerId="LiveId" clId="{D712BF60-0780-4EE3-9664-241A1E63CF10}" dt="2026-06-02T23:57:04.641" v="3" actId="478"/>
          <ac:spMkLst>
            <pc:docMk/>
            <pc:sldMk cId="2297047851" sldId="262"/>
            <ac:spMk id="9" creationId="{00000000-0000-0000-0000-000000000000}"/>
          </ac:spMkLst>
        </pc:spChg>
        <pc:graphicFrameChg chg="add del mod">
          <ac:chgData name="Leonardo Duarte Díaz" userId="9e1e90ddfe43f3a6" providerId="LiveId" clId="{D712BF60-0780-4EE3-9664-241A1E63CF10}" dt="2026-06-03T19:07:04.015" v="20" actId="478"/>
          <ac:graphicFrameMkLst>
            <pc:docMk/>
            <pc:sldMk cId="2297047851" sldId="262"/>
            <ac:graphicFrameMk id="3" creationId="{670E942B-13A9-F712-E78A-BF52EB5C1C08}"/>
          </ac:graphicFrameMkLst>
        </pc:graphicFrameChg>
        <pc:graphicFrameChg chg="add mod">
          <ac:chgData name="Leonardo Duarte Díaz" userId="9e1e90ddfe43f3a6" providerId="LiveId" clId="{D712BF60-0780-4EE3-9664-241A1E63CF10}" dt="2026-06-03T19:07:14.938" v="22" actId="1076"/>
          <ac:graphicFrameMkLst>
            <pc:docMk/>
            <pc:sldMk cId="2297047851" sldId="262"/>
            <ac:graphicFrameMk id="5" creationId="{AD4C93EE-C896-D88F-6EE4-ADACB8B231D8}"/>
          </ac:graphicFrameMkLst>
        </pc:graphicFrameChg>
        <pc:graphicFrameChg chg="add del mod modGraphic">
          <ac:chgData name="Leonardo Duarte Díaz" userId="9e1e90ddfe43f3a6" providerId="LiveId" clId="{D712BF60-0780-4EE3-9664-241A1E63CF10}" dt="2026-06-03T19:07:04.015" v="20" actId="478"/>
          <ac:graphicFrameMkLst>
            <pc:docMk/>
            <pc:sldMk cId="2297047851" sldId="262"/>
            <ac:graphicFrameMk id="6" creationId="{A6578874-4996-A23F-42D0-6A35FE0E9043}"/>
          </ac:graphicFrameMkLst>
        </pc:graphicFrameChg>
        <pc:graphicFrameChg chg="del">
          <ac:chgData name="Leonardo Duarte Díaz" userId="9e1e90ddfe43f3a6" providerId="LiveId" clId="{D712BF60-0780-4EE3-9664-241A1E63CF10}" dt="2026-06-02T23:57:04.641" v="3" actId="478"/>
          <ac:graphicFrameMkLst>
            <pc:docMk/>
            <pc:sldMk cId="2297047851" sldId="262"/>
            <ac:graphicFrameMk id="7" creationId="{00000000-0000-0000-0000-000000000000}"/>
          </ac:graphicFrameMkLst>
        </pc:graphicFrameChg>
        <pc:graphicFrameChg chg="add mod modGraphic">
          <ac:chgData name="Leonardo Duarte Díaz" userId="9e1e90ddfe43f3a6" providerId="LiveId" clId="{D712BF60-0780-4EE3-9664-241A1E63CF10}" dt="2026-06-03T19:08:05.527" v="32" actId="14734"/>
          <ac:graphicFrameMkLst>
            <pc:docMk/>
            <pc:sldMk cId="2297047851" sldId="262"/>
            <ac:graphicFrameMk id="8" creationId="{56CCF671-6875-562A-91E3-E810CE5E83AC}"/>
          </ac:graphicFrameMkLst>
        </pc:graphicFrameChg>
        <pc:graphicFrameChg chg="del">
          <ac:chgData name="Leonardo Duarte Díaz" userId="9e1e90ddfe43f3a6" providerId="LiveId" clId="{D712BF60-0780-4EE3-9664-241A1E63CF10}" dt="2026-06-02T23:57:04.641" v="3" actId="478"/>
          <ac:graphicFrameMkLst>
            <pc:docMk/>
            <pc:sldMk cId="2297047851" sldId="262"/>
            <ac:graphicFrameMk id="10" creationId="{00000000-0000-0000-0000-000000000000}"/>
          </ac:graphicFrameMkLst>
        </pc:graphicFrameChg>
      </pc:sldChg>
      <pc:sldChg chg="addSp delSp modSp mod">
        <pc:chgData name="Leonardo Duarte Díaz" userId="9e1e90ddfe43f3a6" providerId="LiveId" clId="{D712BF60-0780-4EE3-9664-241A1E63CF10}" dt="2026-06-03T19:06:59.824" v="19" actId="1076"/>
        <pc:sldMkLst>
          <pc:docMk/>
          <pc:sldMk cId="2803766772" sldId="271"/>
        </pc:sldMkLst>
        <pc:spChg chg="add mod">
          <ac:chgData name="Leonardo Duarte Díaz" userId="9e1e90ddfe43f3a6" providerId="LiveId" clId="{D712BF60-0780-4EE3-9664-241A1E63CF10}" dt="2026-06-02T23:56:57.731" v="2" actId="1076"/>
          <ac:spMkLst>
            <pc:docMk/>
            <pc:sldMk cId="2803766772" sldId="271"/>
            <ac:spMk id="2" creationId="{73053A24-0774-8F2D-7044-F92EB1AD9566}"/>
          </ac:spMkLst>
        </pc:spChg>
        <pc:spChg chg="del">
          <ac:chgData name="Leonardo Duarte Díaz" userId="9e1e90ddfe43f3a6" providerId="LiveId" clId="{D712BF60-0780-4EE3-9664-241A1E63CF10}" dt="2026-06-02T23:56:51.778" v="0" actId="478"/>
          <ac:spMkLst>
            <pc:docMk/>
            <pc:sldMk cId="2803766772" sldId="271"/>
            <ac:spMk id="5" creationId="{0C41FB04-E3B7-D300-0B43-317CC3F4A0D4}"/>
          </ac:spMkLst>
        </pc:spChg>
        <pc:graphicFrameChg chg="add del mod">
          <ac:chgData name="Leonardo Duarte Díaz" userId="9e1e90ddfe43f3a6" providerId="LiveId" clId="{D712BF60-0780-4EE3-9664-241A1E63CF10}" dt="2026-06-03T19:06:49.372" v="17" actId="478"/>
          <ac:graphicFrameMkLst>
            <pc:docMk/>
            <pc:sldMk cId="2803766772" sldId="271"/>
            <ac:graphicFrameMk id="3" creationId="{758F3FA7-6827-A668-963D-A9094FACE452}"/>
          </ac:graphicFrameMkLst>
        </pc:graphicFrameChg>
        <pc:graphicFrameChg chg="add mod">
          <ac:chgData name="Leonardo Duarte Díaz" userId="9e1e90ddfe43f3a6" providerId="LiveId" clId="{D712BF60-0780-4EE3-9664-241A1E63CF10}" dt="2026-06-03T19:06:59.824" v="19" actId="1076"/>
          <ac:graphicFrameMkLst>
            <pc:docMk/>
            <pc:sldMk cId="2803766772" sldId="271"/>
            <ac:graphicFrameMk id="4" creationId="{4ED8F97B-74C8-012B-88C1-330CAF8C5439}"/>
          </ac:graphicFrameMkLst>
        </pc:graphicFrameChg>
        <pc:graphicFrameChg chg="del">
          <ac:chgData name="Leonardo Duarte Díaz" userId="9e1e90ddfe43f3a6" providerId="LiveId" clId="{D712BF60-0780-4EE3-9664-241A1E63CF10}" dt="2026-06-02T23:56:51.778" v="0" actId="478"/>
          <ac:graphicFrameMkLst>
            <pc:docMk/>
            <pc:sldMk cId="2803766772" sldId="271"/>
            <ac:graphicFrameMk id="4" creationId="{7D675902-293D-3D12-8D27-C48C3D62E6D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4FDBA-FABE-4B4A-8EC1-736D1EC02236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EE71C-014E-4F5C-84BF-E35069AACF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88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81;p2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buSzPts val="1100"/>
            </a:pPr>
            <a:endParaRPr lang="es-ES" sz="1000"/>
          </a:p>
        </p:txBody>
      </p:sp>
      <p:sp>
        <p:nvSpPr>
          <p:cNvPr id="31747" name="Google Shape;82;p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93;p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buSzPts val="1100"/>
            </a:pPr>
            <a:endParaRPr lang="es-ES" sz="1000"/>
          </a:p>
        </p:txBody>
      </p:sp>
      <p:sp>
        <p:nvSpPr>
          <p:cNvPr id="33795" name="Google Shape;94;p3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06;p4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buSzPts val="1100"/>
            </a:pPr>
            <a:endParaRPr lang="es-ES" sz="1000"/>
          </a:p>
        </p:txBody>
      </p:sp>
      <p:sp>
        <p:nvSpPr>
          <p:cNvPr id="35843" name="Google Shape;107;p4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21;p5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buSzPts val="1100"/>
            </a:pPr>
            <a:endParaRPr lang="es-ES" sz="1000"/>
          </a:p>
        </p:txBody>
      </p:sp>
      <p:sp>
        <p:nvSpPr>
          <p:cNvPr id="37891" name="Google Shape;122;p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42;p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buSzPts val="1100"/>
            </a:pPr>
            <a:endParaRPr lang="es-ES" sz="1000"/>
          </a:p>
        </p:txBody>
      </p:sp>
      <p:sp>
        <p:nvSpPr>
          <p:cNvPr id="39939" name="Google Shape;143;p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ABD5-AB88-4CD5-A4E5-ED698D646B3D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561-5FAC-480A-9573-24621C2AEE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363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ABD5-AB88-4CD5-A4E5-ED698D646B3D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561-5FAC-480A-9573-24621C2AEE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533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ABD5-AB88-4CD5-A4E5-ED698D646B3D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561-5FAC-480A-9573-24621C2AEE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47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ABD5-AB88-4CD5-A4E5-ED698D646B3D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561-5FAC-480A-9573-24621C2AEE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019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ABD5-AB88-4CD5-A4E5-ED698D646B3D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561-5FAC-480A-9573-24621C2AEE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253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ABD5-AB88-4CD5-A4E5-ED698D646B3D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561-5FAC-480A-9573-24621C2AEE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763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ABD5-AB88-4CD5-A4E5-ED698D646B3D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561-5FAC-480A-9573-24621C2AEE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417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ABD5-AB88-4CD5-A4E5-ED698D646B3D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561-5FAC-480A-9573-24621C2AEE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738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ABD5-AB88-4CD5-A4E5-ED698D646B3D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561-5FAC-480A-9573-24621C2AEE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545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ABD5-AB88-4CD5-A4E5-ED698D646B3D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561-5FAC-480A-9573-24621C2AEE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58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ABD5-AB88-4CD5-A4E5-ED698D646B3D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1561-5FAC-480A-9573-24621C2AEE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170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0ABD5-AB88-4CD5-A4E5-ED698D646B3D}" type="datetimeFigureOut">
              <a:rPr lang="es-CO" smtClean="0"/>
              <a:t>3/06/2026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1561-5FAC-480A-9573-24621C2AEE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61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2" y="-27981"/>
            <a:ext cx="9144000" cy="6858000"/>
          </a:xfrm>
          <a:prstGeom prst="rect">
            <a:avLst/>
          </a:prstGeom>
        </p:spPr>
      </p:pic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A7BDD1AF-AC02-1678-1893-690769CED579}"/>
              </a:ext>
            </a:extLst>
          </p:cNvPr>
          <p:cNvSpPr txBox="1"/>
          <p:nvPr/>
        </p:nvSpPr>
        <p:spPr>
          <a:xfrm>
            <a:off x="559901" y="1772816"/>
            <a:ext cx="8024197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4000" dirty="0"/>
              <a:t>NÚMERO, OBJETO, MONTO Y ESTADO DE CONTRATOS TERMINADOS Y EN EJECUCIÓN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339497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Google Shape;145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Google Shape;146;p17" descr="image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1457325"/>
            <a:ext cx="396398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Google Shape;147;p17"/>
          <p:cNvSpPr txBox="1">
            <a:spLocks noChangeArrowheads="1"/>
          </p:cNvSpPr>
          <p:nvPr/>
        </p:nvSpPr>
        <p:spPr bwMode="auto">
          <a:xfrm>
            <a:off x="571500" y="874713"/>
            <a:ext cx="8551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000" b="1">
                <a:solidFill>
                  <a:srgbClr val="002855"/>
                </a:solidFill>
                <a:latin typeface="Urbanist" charset="0"/>
                <a:sym typeface="Urbanist" charset="0"/>
              </a:rPr>
              <a:t>LOGROS: ALIANZAS DE ASOCIACION DE USUARIOS HRZ</a:t>
            </a:r>
            <a:endParaRPr lang="es-ES" sz="30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428625" y="2266950"/>
            <a:ext cx="3965575" cy="36099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918" name="Group 6"/>
          <p:cNvGraphicFramePr>
            <a:graphicFrameLocks noGrp="1"/>
          </p:cNvGraphicFramePr>
          <p:nvPr/>
        </p:nvGraphicFramePr>
        <p:xfrm>
          <a:off x="428625" y="2266950"/>
          <a:ext cx="3965575" cy="3609977"/>
        </p:xfrm>
        <a:graphic>
          <a:graphicData uri="http://schemas.openxmlformats.org/drawingml/2006/table">
            <a:tbl>
              <a:tblPr/>
              <a:tblGrid>
                <a:gridCol w="175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nter" charset="0"/>
                          <a:cs typeface="Arial" charset="0"/>
                          <a:sym typeface="Inter" charset="0"/>
                        </a:rPr>
                        <a:t>Alianza / Entidad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charset="0"/>
                      </a:endParaRPr>
                    </a:p>
                  </a:txBody>
                  <a:tcPr marL="63500" marR="63500" marT="25400" marB="25400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nter" charset="0"/>
                          <a:cs typeface="Arial" charset="0"/>
                          <a:sym typeface="Inter" charset="0"/>
                        </a:rPr>
                        <a:t>Logros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charset="0"/>
                      </a:endParaRPr>
                    </a:p>
                  </a:txBody>
                  <a:tcPr marL="63500" marR="63500" marT="25400" marB="25400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2855"/>
                          </a:solidFill>
                          <a:effectLst/>
                          <a:latin typeface="Inter" charset="0"/>
                          <a:cs typeface="Arial" charset="0"/>
                          <a:sym typeface="Inter" charset="0"/>
                        </a:rPr>
                        <a:t>Casa Social de la Mujer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charset="0"/>
                      </a:endParaRPr>
                    </a:p>
                  </a:txBody>
                  <a:tcPr marL="63500" marR="63500" marT="25400" marB="25400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2855"/>
                          </a:solidFill>
                          <a:effectLst/>
                          <a:latin typeface="Inter" charset="0"/>
                          <a:cs typeface="Arial" charset="0"/>
                          <a:sym typeface="Inter" charset="0"/>
                        </a:rPr>
                        <a:t>Pañales, coches, ropa y moisés para bebés.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charset="0"/>
                      </a:endParaRPr>
                    </a:p>
                  </a:txBody>
                  <a:tcPr marL="63500" marR="63500" marT="25400" marB="25400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2855"/>
                          </a:solidFill>
                          <a:effectLst/>
                          <a:latin typeface="Inter" charset="0"/>
                          <a:cs typeface="Arial" charset="0"/>
                          <a:sym typeface="Inter" charset="0"/>
                        </a:rPr>
                        <a:t>Sindicato SINTRA VIDRICOL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charset="0"/>
                      </a:endParaRPr>
                    </a:p>
                  </a:txBody>
                  <a:tcPr marL="63500" marR="63500" marT="25400" marB="25400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2855"/>
                          </a:solidFill>
                          <a:effectLst/>
                          <a:latin typeface="Inter" charset="0"/>
                          <a:cs typeface="Arial" charset="0"/>
                          <a:sym typeface="Inter" charset="0"/>
                        </a:rPr>
                        <a:t>Donación de cobijas térmicas.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charset="0"/>
                      </a:endParaRPr>
                    </a:p>
                  </a:txBody>
                  <a:tcPr marL="63500" marR="63500" marT="25400" marB="25400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2855"/>
                          </a:solidFill>
                          <a:effectLst/>
                          <a:latin typeface="Inter" charset="0"/>
                          <a:cs typeface="Arial" charset="0"/>
                          <a:sym typeface="Inter" charset="0"/>
                        </a:rPr>
                        <a:t>Alcaldías (Nemocón/Tabio)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charset="0"/>
                      </a:endParaRPr>
                    </a:p>
                  </a:txBody>
                  <a:tcPr marL="63500" marR="63500" marT="25400" marB="25400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2855"/>
                          </a:solidFill>
                          <a:effectLst/>
                          <a:latin typeface="Inter" charset="0"/>
                          <a:cs typeface="Arial" charset="0"/>
                          <a:sym typeface="Inter" charset="0"/>
                        </a:rPr>
                        <a:t>Pases de cortesía para Termales y Mina.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charset="0"/>
                      </a:endParaRPr>
                    </a:p>
                  </a:txBody>
                  <a:tcPr marL="63500" marR="63500" marT="25400" marB="25400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2855"/>
                          </a:solidFill>
                          <a:effectLst/>
                          <a:latin typeface="Inter" charset="0"/>
                          <a:cs typeface="Arial" charset="0"/>
                          <a:sym typeface="Inter" charset="0"/>
                        </a:rPr>
                        <a:t>Laboratorios Smart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charset="0"/>
                      </a:endParaRPr>
                    </a:p>
                  </a:txBody>
                  <a:tcPr marL="63500" marR="63500" marT="25400" marB="25400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2855"/>
                          </a:solidFill>
                          <a:effectLst/>
                          <a:latin typeface="Inter" charset="0"/>
                          <a:cs typeface="Arial" charset="0"/>
                          <a:sym typeface="Inter" charset="0"/>
                        </a:rPr>
                        <a:t>Pijamas para el Día de la Madre.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charset="0"/>
                      </a:endParaRPr>
                    </a:p>
                  </a:txBody>
                  <a:tcPr marL="63500" marR="63500" marT="25400" marB="25400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8938" name="Google Shape;150;p17" descr="image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1388" y="2195513"/>
            <a:ext cx="396398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Google Shape;151;p17"/>
          <p:cNvSpPr>
            <a:spLocks noChangeArrowheads="1"/>
          </p:cNvSpPr>
          <p:nvPr/>
        </p:nvSpPr>
        <p:spPr bwMode="auto">
          <a:xfrm>
            <a:off x="428625" y="2805113"/>
            <a:ext cx="1758950" cy="9525"/>
          </a:xfrm>
          <a:prstGeom prst="rect">
            <a:avLst/>
          </a:prstGeom>
          <a:solidFill>
            <a:srgbClr val="E2E8F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s-ES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8940" name="Google Shape;152;p17"/>
          <p:cNvSpPr>
            <a:spLocks noChangeArrowheads="1"/>
          </p:cNvSpPr>
          <p:nvPr/>
        </p:nvSpPr>
        <p:spPr bwMode="auto">
          <a:xfrm>
            <a:off x="2187575" y="2805113"/>
            <a:ext cx="2206625" cy="9525"/>
          </a:xfrm>
          <a:prstGeom prst="rect">
            <a:avLst/>
          </a:prstGeom>
          <a:solidFill>
            <a:srgbClr val="E2E8F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s-ES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8941" name="Google Shape;153;p17"/>
          <p:cNvSpPr>
            <a:spLocks noChangeArrowheads="1"/>
          </p:cNvSpPr>
          <p:nvPr/>
        </p:nvSpPr>
        <p:spPr bwMode="auto">
          <a:xfrm>
            <a:off x="428625" y="3557588"/>
            <a:ext cx="1758950" cy="9525"/>
          </a:xfrm>
          <a:prstGeom prst="rect">
            <a:avLst/>
          </a:prstGeom>
          <a:solidFill>
            <a:srgbClr val="E2E8F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s-ES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8942" name="Google Shape;154;p17"/>
          <p:cNvSpPr>
            <a:spLocks noChangeArrowheads="1"/>
          </p:cNvSpPr>
          <p:nvPr/>
        </p:nvSpPr>
        <p:spPr bwMode="auto">
          <a:xfrm>
            <a:off x="2187575" y="3557588"/>
            <a:ext cx="2206625" cy="9525"/>
          </a:xfrm>
          <a:prstGeom prst="rect">
            <a:avLst/>
          </a:prstGeom>
          <a:solidFill>
            <a:srgbClr val="E2E8F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s-ES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8943" name="Google Shape;155;p17"/>
          <p:cNvSpPr>
            <a:spLocks noChangeArrowheads="1"/>
          </p:cNvSpPr>
          <p:nvPr/>
        </p:nvSpPr>
        <p:spPr bwMode="auto">
          <a:xfrm>
            <a:off x="428625" y="4310063"/>
            <a:ext cx="1758950" cy="9525"/>
          </a:xfrm>
          <a:prstGeom prst="rect">
            <a:avLst/>
          </a:prstGeom>
          <a:solidFill>
            <a:srgbClr val="E2E8F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s-ES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8944" name="Google Shape;156;p17"/>
          <p:cNvSpPr>
            <a:spLocks noChangeArrowheads="1"/>
          </p:cNvSpPr>
          <p:nvPr/>
        </p:nvSpPr>
        <p:spPr bwMode="auto">
          <a:xfrm>
            <a:off x="2187575" y="4310063"/>
            <a:ext cx="2206625" cy="9525"/>
          </a:xfrm>
          <a:prstGeom prst="rect">
            <a:avLst/>
          </a:prstGeom>
          <a:solidFill>
            <a:srgbClr val="E2E8F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s-ES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/>
          <p:nvPr/>
        </p:nvSpPr>
        <p:spPr>
          <a:xfrm>
            <a:off x="559901" y="1772816"/>
            <a:ext cx="8024197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sz="4000" dirty="0"/>
              <a:t>INFORME ACTUALIZADO SOBRE LA EVOLUCIÓN Y ESTADO CONTRACTUAL PARA DISPENSACIÓN DE MEDICAMENTOS E INSUMOS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27100"/>
            <a:ext cx="8661400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41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 redondeado"/>
          <p:cNvSpPr/>
          <p:nvPr/>
        </p:nvSpPr>
        <p:spPr>
          <a:xfrm>
            <a:off x="431800" y="1133277"/>
            <a:ext cx="8039100" cy="200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/>
              <a:t>En 2025 se observa una disminución del 16,9% en el número de contratos (de 166 a 138), acompañada de un incremento del 5,75% en el valor total contratado, que pasó de $22.935 millones a $24.254 millones. El valor ejecutado aumentó en 8,69%, alcanzando $23.420 millones en 2025, lo que permitió mejorar el porcentaje de ejecución del 94% al 97%. Lo anterior evidencia una consolidación contractual (menos contratos, mayor valor promedio por contrato). De igual forma una mejora en la ejecución presupuestal, aunado al fortalecimiento del seguimiento y control contractual. </a:t>
            </a:r>
          </a:p>
          <a:p>
            <a:pPr algn="just"/>
            <a:r>
              <a:rPr lang="es-CO" sz="1400" dirty="0"/>
              <a:t>Este resultado es derivado también del ejercicio de compra conjunta que se realiza al inicio de la vigencia de 2025.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31800" y="3860800"/>
            <a:ext cx="8039100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/>
              <a:t>Para 2025 se registra una reducción del 21,3% en el número de contratos (de 47 a 37), junto con una disminución del 17,25% en el valor total contratado. El valor ejecutado también disminuye proporcionalmente (17,37%), manteniendo sin embargo un nivel de ejecución estable del 97% en ambas vigencias. Se  evidencia un ajuste presupuestal sin afectación en la eficiencia y estabilidad en la ejecución contractual. Lo anterior también gracias al ejercicio de compra conjunta realizado a inicio de 2025.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663700" y="825500"/>
            <a:ext cx="473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DISPOSITIVOS MEDICOS E INSUMOS: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0700" y="3454400"/>
            <a:ext cx="473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MEDICAMENTOS: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700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37FA0-5BFD-1FA8-80B1-527C6F3D4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>
            <a:extLst>
              <a:ext uri="{FF2B5EF4-FFF2-40B4-BE49-F238E27FC236}">
                <a16:creationId xmlns:a16="http://schemas.microsoft.com/office/drawing/2014/main" id="{44783026-5302-FC30-E190-354F9B070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2" y="-27981"/>
            <a:ext cx="9144000" cy="6858000"/>
          </a:xfrm>
          <a:prstGeom prst="rect">
            <a:avLst/>
          </a:prstGeom>
        </p:spPr>
      </p:pic>
      <p:sp>
        <p:nvSpPr>
          <p:cNvPr id="2" name="4 Rectángulo">
            <a:extLst>
              <a:ext uri="{FF2B5EF4-FFF2-40B4-BE49-F238E27FC236}">
                <a16:creationId xmlns:a16="http://schemas.microsoft.com/office/drawing/2014/main" id="{73053A24-0774-8F2D-7044-F92EB1AD9566}"/>
              </a:ext>
            </a:extLst>
          </p:cNvPr>
          <p:cNvSpPr/>
          <p:nvPr/>
        </p:nvSpPr>
        <p:spPr>
          <a:xfrm>
            <a:off x="1297556" y="1124744"/>
            <a:ext cx="6548888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 Narrow" panose="020B0606020202030204" pitchFamily="34" charset="0"/>
              </a:rPr>
              <a:t>CONTRATACIÓN POR TIPOLOGÍA-VIGENCIA 2025</a:t>
            </a:r>
          </a:p>
        </p:txBody>
      </p:sp>
      <p:graphicFrame>
        <p:nvGraphicFramePr>
          <p:cNvPr id="4" name="7 Tabla">
            <a:extLst>
              <a:ext uri="{FF2B5EF4-FFF2-40B4-BE49-F238E27FC236}">
                <a16:creationId xmlns:a16="http://schemas.microsoft.com/office/drawing/2014/main" id="{4ED8F97B-74C8-012B-88C1-330CAF8C5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96357"/>
              </p:ext>
            </p:extLst>
          </p:nvPr>
        </p:nvGraphicFramePr>
        <p:xfrm>
          <a:off x="323528" y="2003368"/>
          <a:ext cx="8229600" cy="2795302"/>
        </p:xfrm>
        <a:graphic>
          <a:graphicData uri="http://schemas.openxmlformats.org/drawingml/2006/table">
            <a:tbl>
              <a:tblPr/>
              <a:tblGrid>
                <a:gridCol w="123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8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5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TIPOLOGÍA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CANTIDAD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VALOR CONTRATADO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VALOR ADICIONES 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VALOR TOTAL 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ARRENDAMIENTO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0,33%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$34.447.138,00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$34.447.138,00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0,01%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COMODATO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0,07%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0,00%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COMPRAVENTA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2,53%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$13.565.079.483,00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$13.565.079.483,00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4,35%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INTERVENTORÍA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0,07%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$124.474.000,00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$124.474.000,00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0,04%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PRESTACION DE SERVICIOS 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556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36,99%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$120.028.529.872,00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$100.042.430.365,00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$220.070.960.237,00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70,64%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59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PRESTACION DE SERVICIOS - EQUIPOS BASICOS 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488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32,47%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$5.436.955.000,00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$56.000.000,00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$5.492.955.000,00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1,76%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PRESTACION DE SERVICIOS -PIC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117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7,78%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$1.549.656.567,00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$381.524.000,00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$1.931.180.567,00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0,62%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8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SEGUROS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0,20%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$1.601.162.555,00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$0,00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$1.601.162.555,00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0,51%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8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SUMINISTRO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294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19,56%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$44.690.823.627,50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$24.012.701.661,50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$68.703.525.289,00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22,05%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TOTAL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1503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$187.031.128.242,50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$124.492.656.026,50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$311.523.784.269,00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76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2" y="-124960"/>
            <a:ext cx="9144000" cy="6858000"/>
          </a:xfrm>
          <a:prstGeom prst="rect">
            <a:avLst/>
          </a:prstGeom>
        </p:spPr>
      </p:pic>
      <p:sp>
        <p:nvSpPr>
          <p:cNvPr id="2" name="4 Rectángulo">
            <a:extLst>
              <a:ext uri="{FF2B5EF4-FFF2-40B4-BE49-F238E27FC236}">
                <a16:creationId xmlns:a16="http://schemas.microsoft.com/office/drawing/2014/main" id="{AD69319E-6202-9EBB-B119-34418090F446}"/>
              </a:ext>
            </a:extLst>
          </p:cNvPr>
          <p:cNvSpPr/>
          <p:nvPr/>
        </p:nvSpPr>
        <p:spPr>
          <a:xfrm>
            <a:off x="1187624" y="517828"/>
            <a:ext cx="6548888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 Narrow" panose="020B0606020202030204" pitchFamily="34" charset="0"/>
              </a:rPr>
              <a:t>CONTRATOS PENDIENTE POR LIQUIDAR – VIGENCIA 2025</a:t>
            </a:r>
          </a:p>
        </p:txBody>
      </p:sp>
      <p:graphicFrame>
        <p:nvGraphicFramePr>
          <p:cNvPr id="5" name="6 Tabla">
            <a:extLst>
              <a:ext uri="{FF2B5EF4-FFF2-40B4-BE49-F238E27FC236}">
                <a16:creationId xmlns:a16="http://schemas.microsoft.com/office/drawing/2014/main" id="{AD4C93EE-C896-D88F-6EE4-ADACB8B23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50091"/>
              </p:ext>
            </p:extLst>
          </p:nvPr>
        </p:nvGraphicFramePr>
        <p:xfrm>
          <a:off x="2771800" y="1124744"/>
          <a:ext cx="3787698" cy="1284143"/>
        </p:xfrm>
        <a:graphic>
          <a:graphicData uri="http://schemas.openxmlformats.org/drawingml/2006/table">
            <a:tbl>
              <a:tblPr/>
              <a:tblGrid>
                <a:gridCol w="223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ESTADO DE CONTRATOS -VIGENCIA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CANTIDAD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TERMINADO SIN LIQUIDAR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8 Rectángulo">
            <a:extLst>
              <a:ext uri="{FF2B5EF4-FFF2-40B4-BE49-F238E27FC236}">
                <a16:creationId xmlns:a16="http://schemas.microsoft.com/office/drawing/2014/main" id="{DEA8EFF2-E8F3-F3E0-0028-35F39CB156F8}"/>
              </a:ext>
            </a:extLst>
          </p:cNvPr>
          <p:cNvSpPr/>
          <p:nvPr/>
        </p:nvSpPr>
        <p:spPr>
          <a:xfrm>
            <a:off x="1391205" y="2486800"/>
            <a:ext cx="6548888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 Narrow" panose="020B0606020202030204" pitchFamily="34" charset="0"/>
              </a:rPr>
              <a:t>DETALLE DE CONTRATOS PENDIENTE POR LIQUIDAR -2025</a:t>
            </a:r>
          </a:p>
        </p:txBody>
      </p:sp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56CCF671-6875-562A-91E3-E810CE5E8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21928"/>
              </p:ext>
            </p:extLst>
          </p:nvPr>
        </p:nvGraphicFramePr>
        <p:xfrm>
          <a:off x="383093" y="3040980"/>
          <a:ext cx="8568951" cy="2114121"/>
        </p:xfrm>
        <a:graphic>
          <a:graphicData uri="http://schemas.openxmlformats.org/drawingml/2006/table">
            <a:tbl>
              <a:tblPr/>
              <a:tblGrid>
                <a:gridCol w="948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9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CONTRATO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TIPOLOGÍA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NOMBRE DEL CONTRATISTA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ESTADO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6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PRESTACION DE SERVICIOS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DAVID ALFONSO PEDRAZA GOMEZ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TERMINADO SIN LIQUIDAR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322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PRESTACION DE SERVICIOS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RISK CONSULTING COLOMBIA 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TERMINADO SIN LIQUIDAR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394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PRESTACION DE SERVICIOS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INSTITUTO COLOMBIANO DE NORMAS TÉCNICAS Y CERTIFICACIÓN ICONTEC, O</a:t>
                      </a:r>
                      <a:b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ICONTEC O ICONTEC INTERNACIONAL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TERMINADO SIN LIQUIDAR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4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PRESTACION DE SERVICIOS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CORPORACIÓN FENALCO SOLIDARIO COLOMBIA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808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PRESTACION DE SERVICIOS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FUNDACIÓN COLOMBIA EXCELENTE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TERMINADO SIN LIQUIDAR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47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1451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INTERVENTORÍA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CONSORCIO SJ 2025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62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1452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PRESTACION DE SERVICIOS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ESTRATEGAS SERVICIOS PROFESIONALES INTEGRADOS E.U.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TERMINADO SIN LIQUIDAR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04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B45A6-DAC8-CEB9-C860-634CD7398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>
            <a:extLst>
              <a:ext uri="{FF2B5EF4-FFF2-40B4-BE49-F238E27FC236}">
                <a16:creationId xmlns:a16="http://schemas.microsoft.com/office/drawing/2014/main" id="{F09C2BC2-B0CC-4B49-5246-AADDF99AA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2" y="-124960"/>
            <a:ext cx="9144000" cy="6858000"/>
          </a:xfrm>
          <a:prstGeom prst="rect">
            <a:avLst/>
          </a:prstGeom>
        </p:spPr>
      </p:pic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4B710052-58FA-B488-B013-E5EAE7E65B8F}"/>
              </a:ext>
            </a:extLst>
          </p:cNvPr>
          <p:cNvSpPr txBox="1"/>
          <p:nvPr/>
        </p:nvSpPr>
        <p:spPr>
          <a:xfrm>
            <a:off x="559901" y="1772816"/>
            <a:ext cx="8024197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4000" dirty="0"/>
              <a:t>TRABAJO ADELANTADO CON ASOCIACIONES DE USUARIOS Y CIUDADANÍA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74667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 redondeado"/>
          <p:cNvSpPr>
            <a:spLocks noChangeArrowheads="1"/>
          </p:cNvSpPr>
          <p:nvPr/>
        </p:nvSpPr>
        <p:spPr bwMode="auto">
          <a:xfrm>
            <a:off x="395288" y="3427413"/>
            <a:ext cx="4464050" cy="30972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1356AD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es-MX" sz="1400" b="1" u="sng" dirty="0">
                <a:solidFill>
                  <a:schemeClr val="tx2"/>
                </a:solidFill>
              </a:rPr>
              <a:t>Asociaciones de Usuarios</a:t>
            </a:r>
          </a:p>
          <a:p>
            <a:pPr marL="342900" indent="-342900" algn="ctr"/>
            <a:endParaRPr lang="es-CO" sz="1400" dirty="0">
              <a:solidFill>
                <a:schemeClr val="tx2"/>
              </a:solidFill>
            </a:endParaRPr>
          </a:p>
          <a:p>
            <a:pPr marL="342900" indent="-342900" algn="ctr"/>
            <a:r>
              <a:rPr lang="es-ES" altLang="es-CO" sz="1400" b="1" dirty="0">
                <a:solidFill>
                  <a:schemeClr val="tx2"/>
                </a:solidFill>
              </a:rPr>
              <a:t>La sede HUS Bogotá </a:t>
            </a:r>
            <a:r>
              <a:rPr lang="es-ES" altLang="es-CO" sz="1400" dirty="0">
                <a:solidFill>
                  <a:schemeClr val="tx2"/>
                </a:solidFill>
              </a:rPr>
              <a:t>cuenta con la Asociación de Usuarios de la Salud, un espacio fundamental para debatir la importancia de la participación ciudadana y la integración de representantes de los 12 hospitales de II Nivel de Cundinamarca. Desde el 2023 se </a:t>
            </a:r>
            <a:r>
              <a:rPr lang="es-ES" altLang="es-CO" sz="1400" dirty="0" err="1">
                <a:solidFill>
                  <a:schemeClr val="tx2"/>
                </a:solidFill>
              </a:rPr>
              <a:t>cuent</a:t>
            </a:r>
            <a:r>
              <a:rPr lang="es-ES" altLang="es-CO" sz="1400" dirty="0">
                <a:solidFill>
                  <a:schemeClr val="tx2"/>
                </a:solidFill>
              </a:rPr>
              <a:t> con las Asociaciones de </a:t>
            </a:r>
            <a:r>
              <a:rPr lang="es-ES" altLang="es-CO" sz="1400" b="1" dirty="0">
                <a:solidFill>
                  <a:schemeClr val="tx2"/>
                </a:solidFill>
              </a:rPr>
              <a:t>el Hospital Regional de Zipaquirá (HRZ) ´con 6 integrantes </a:t>
            </a:r>
            <a:r>
              <a:rPr lang="es-ES" altLang="es-CO" sz="1400" dirty="0">
                <a:solidFill>
                  <a:schemeClr val="tx2"/>
                </a:solidFill>
              </a:rPr>
              <a:t>y la de la </a:t>
            </a:r>
            <a:r>
              <a:rPr lang="es-ES" altLang="es-CO" sz="1400" b="1" dirty="0">
                <a:solidFill>
                  <a:schemeClr val="tx2"/>
                </a:solidFill>
              </a:rPr>
              <a:t>Unidad Funcional (UFZ) con # 7</a:t>
            </a:r>
            <a:endParaRPr lang="es-CO" altLang="es-CO" sz="1400" dirty="0">
              <a:solidFill>
                <a:schemeClr val="tx2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28838" y="520700"/>
            <a:ext cx="5035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O" sz="2000" b="1">
                <a:solidFill>
                  <a:schemeClr val="tx2"/>
                </a:solidFill>
                <a:latin typeface="Calibri" pitchFamily="34" charset="0"/>
              </a:rPr>
              <a:t>FORMAS DE PARTICIPACIÓN SOCIAL</a:t>
            </a:r>
          </a:p>
          <a:p>
            <a:pPr algn="ctr"/>
            <a:r>
              <a:rPr lang="es-ES" altLang="es-CO" sz="2000" b="1">
                <a:solidFill>
                  <a:schemeClr val="tx2"/>
                </a:solidFill>
                <a:latin typeface="Calibri" pitchFamily="34" charset="0"/>
              </a:rPr>
              <a:t>RED SAMARITANA </a:t>
            </a:r>
          </a:p>
        </p:txBody>
      </p:sp>
      <p:sp>
        <p:nvSpPr>
          <p:cNvPr id="10" name="9 Rectángulo redondeado"/>
          <p:cNvSpPr>
            <a:spLocks noChangeArrowheads="1"/>
          </p:cNvSpPr>
          <p:nvPr/>
        </p:nvSpPr>
        <p:spPr bwMode="auto">
          <a:xfrm>
            <a:off x="5507038" y="2564904"/>
            <a:ext cx="3168650" cy="11334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es-MX" sz="1600" dirty="0">
                <a:solidFill>
                  <a:schemeClr val="tx2"/>
                </a:solidFill>
                <a:latin typeface="Afacad"/>
              </a:rPr>
              <a:t>2. </a:t>
            </a:r>
            <a:r>
              <a:rPr lang="es-MX" sz="1600" b="1" dirty="0">
                <a:solidFill>
                  <a:schemeClr val="tx2"/>
                </a:solidFill>
                <a:latin typeface="Afacad"/>
              </a:rPr>
              <a:t>Comité de Ética</a:t>
            </a:r>
            <a:br>
              <a:rPr lang="es-MX" sz="1600" b="1" dirty="0">
                <a:solidFill>
                  <a:schemeClr val="tx2"/>
                </a:solidFill>
                <a:latin typeface="Afacad"/>
              </a:rPr>
            </a:br>
            <a:r>
              <a:rPr lang="pt-BR" sz="1400" dirty="0">
                <a:solidFill>
                  <a:schemeClr val="tx2"/>
                </a:solidFill>
              </a:rPr>
              <a:t>Sr. Hernando Gómez  </a:t>
            </a:r>
            <a:r>
              <a:rPr lang="pt-BR" sz="1400" dirty="0" err="1">
                <a:solidFill>
                  <a:schemeClr val="tx2"/>
                </a:solidFill>
              </a:rPr>
              <a:t>Bautista</a:t>
            </a:r>
            <a:endParaRPr lang="pt-BR" sz="1400" dirty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2"/>
                </a:solidFill>
              </a:rPr>
              <a:t>Sra. Martha </a:t>
            </a:r>
            <a:r>
              <a:rPr lang="pt-BR" sz="1400" dirty="0" err="1">
                <a:solidFill>
                  <a:schemeClr val="tx2"/>
                </a:solidFill>
              </a:rPr>
              <a:t>Pinilla</a:t>
            </a:r>
            <a:r>
              <a:rPr lang="pt-BR" sz="1400" dirty="0">
                <a:solidFill>
                  <a:schemeClr val="tx2"/>
                </a:solidFill>
              </a:rPr>
              <a:t> </a:t>
            </a:r>
            <a:endParaRPr lang="es-CO" sz="1400" dirty="0">
              <a:solidFill>
                <a:schemeClr val="tx2"/>
              </a:solidFill>
              <a:latin typeface="Afacad"/>
            </a:endParaRPr>
          </a:p>
        </p:txBody>
      </p:sp>
      <p:sp>
        <p:nvSpPr>
          <p:cNvPr id="13" name="12 Rectángulo redondeado"/>
          <p:cNvSpPr>
            <a:spLocks noChangeArrowheads="1"/>
          </p:cNvSpPr>
          <p:nvPr/>
        </p:nvSpPr>
        <p:spPr bwMode="auto">
          <a:xfrm>
            <a:off x="5507037" y="5301208"/>
            <a:ext cx="3243263" cy="64807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1356AD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sz="1400" dirty="0">
                <a:solidFill>
                  <a:schemeClr val="tx2"/>
                </a:solidFill>
                <a:latin typeface="Afacad"/>
              </a:rPr>
              <a:t>4</a:t>
            </a:r>
            <a:r>
              <a:rPr lang="es-MX" sz="1400" b="1" dirty="0">
                <a:solidFill>
                  <a:schemeClr val="tx2"/>
                </a:solidFill>
                <a:latin typeface="Afacad"/>
              </a:rPr>
              <a:t>. </a:t>
            </a:r>
            <a:r>
              <a:rPr lang="es-MX" sz="1400" b="1" dirty="0" err="1">
                <a:solidFill>
                  <a:schemeClr val="tx2"/>
                </a:solidFill>
                <a:latin typeface="Afacad"/>
              </a:rPr>
              <a:t>COPACOs</a:t>
            </a:r>
            <a:r>
              <a:rPr lang="es-MX" sz="1400" b="1" dirty="0">
                <a:solidFill>
                  <a:schemeClr val="tx2"/>
                </a:solidFill>
                <a:latin typeface="Afacad"/>
              </a:rPr>
              <a:t> </a:t>
            </a:r>
            <a:r>
              <a:rPr lang="es-MX" sz="1400" dirty="0">
                <a:solidFill>
                  <a:schemeClr val="tx2"/>
                </a:solidFill>
                <a:latin typeface="Afacad"/>
              </a:rPr>
              <a:t>del Municipio de Zipaquirá. Director Científico delegado por el Gerente </a:t>
            </a:r>
            <a:endParaRPr lang="es-CO" sz="1400" dirty="0">
              <a:solidFill>
                <a:schemeClr val="tx2"/>
              </a:solidFill>
              <a:latin typeface="Afacad"/>
            </a:endParaRPr>
          </a:p>
        </p:txBody>
      </p:sp>
      <p:sp>
        <p:nvSpPr>
          <p:cNvPr id="12" name="11 Rectángulo redondeado"/>
          <p:cNvSpPr>
            <a:spLocks noChangeArrowheads="1"/>
          </p:cNvSpPr>
          <p:nvPr/>
        </p:nvSpPr>
        <p:spPr bwMode="auto">
          <a:xfrm>
            <a:off x="5507038" y="3789040"/>
            <a:ext cx="3168650" cy="1404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1356AD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es-MX" sz="1400" dirty="0">
                <a:solidFill>
                  <a:schemeClr val="tx2"/>
                </a:solidFill>
              </a:rPr>
              <a:t>3</a:t>
            </a:r>
            <a:r>
              <a:rPr lang="es-MX" sz="1400" b="1" dirty="0">
                <a:solidFill>
                  <a:schemeClr val="tx2"/>
                </a:solidFill>
              </a:rPr>
              <a:t>. Representante de la Asociación </a:t>
            </a:r>
            <a:r>
              <a:rPr lang="es-MX" sz="1400" dirty="0">
                <a:solidFill>
                  <a:schemeClr val="tx2"/>
                </a:solidFill>
              </a:rPr>
              <a:t>de Usuarios ante:</a:t>
            </a:r>
          </a:p>
          <a:p>
            <a:pPr algn="ctr">
              <a:spcBef>
                <a:spcPts val="600"/>
              </a:spcBef>
            </a:pPr>
            <a:r>
              <a:rPr lang="es-ES" sz="1400" dirty="0">
                <a:solidFill>
                  <a:schemeClr val="tx2"/>
                </a:solidFill>
              </a:rPr>
              <a:t>Junta Directiva </a:t>
            </a:r>
          </a:p>
          <a:p>
            <a:pPr algn="ctr">
              <a:spcBef>
                <a:spcPts val="600"/>
              </a:spcBef>
            </a:pPr>
            <a:r>
              <a:rPr lang="es-ES" sz="1400" dirty="0">
                <a:solidFill>
                  <a:schemeClr val="tx2"/>
                </a:solidFill>
              </a:rPr>
              <a:t>Sr. </a:t>
            </a:r>
            <a:r>
              <a:rPr lang="pt-BR" sz="1400" dirty="0">
                <a:solidFill>
                  <a:schemeClr val="tx2"/>
                </a:solidFill>
              </a:rPr>
              <a:t>Hernando Gómez  </a:t>
            </a:r>
            <a:r>
              <a:rPr lang="pt-BR" sz="1400" dirty="0" err="1">
                <a:solidFill>
                  <a:schemeClr val="tx2"/>
                </a:solidFill>
              </a:rPr>
              <a:t>Bautista</a:t>
            </a:r>
            <a:endParaRPr lang="pt-BR" sz="1400" dirty="0">
              <a:solidFill>
                <a:schemeClr val="tx2"/>
              </a:solidFill>
            </a:endParaRPr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268413"/>
            <a:ext cx="21605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24479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 redondeado"/>
          <p:cNvSpPr>
            <a:spLocks noChangeArrowheads="1"/>
          </p:cNvSpPr>
          <p:nvPr/>
        </p:nvSpPr>
        <p:spPr bwMode="auto">
          <a:xfrm>
            <a:off x="5544343" y="1348077"/>
            <a:ext cx="3168650" cy="11334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es-MX" sz="1600" dirty="0">
                <a:solidFill>
                  <a:schemeClr val="tx2"/>
                </a:solidFill>
                <a:latin typeface="Afacad"/>
              </a:rPr>
              <a:t>1. </a:t>
            </a:r>
            <a:r>
              <a:rPr lang="es-MX" sz="1600" b="1" dirty="0">
                <a:solidFill>
                  <a:schemeClr val="tx2"/>
                </a:solidFill>
                <a:latin typeface="Afacad"/>
              </a:rPr>
              <a:t>Veeduría Ciudadana</a:t>
            </a:r>
            <a:br>
              <a:rPr lang="es-MX" sz="1600" b="1" dirty="0">
                <a:solidFill>
                  <a:schemeClr val="tx2"/>
                </a:solidFill>
                <a:latin typeface="Afacad"/>
              </a:rPr>
            </a:br>
            <a:r>
              <a:rPr lang="es-MX" sz="1400" dirty="0">
                <a:solidFill>
                  <a:schemeClr val="tx2"/>
                </a:solidFill>
                <a:latin typeface="Afacad"/>
              </a:rPr>
              <a:t>del Municipio de Zipaquirá. Director Científico delegado por el Gerente</a:t>
            </a:r>
            <a:endParaRPr lang="es-CO" sz="1400" dirty="0">
              <a:solidFill>
                <a:schemeClr val="tx2"/>
              </a:solidFill>
              <a:latin typeface="Afaca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Google Shape;84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Google Shape;85;p13" descr="image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1457325"/>
            <a:ext cx="396398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Google Shape;86;p13" descr="image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457325"/>
            <a:ext cx="39655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Google Shape;87;p13"/>
          <p:cNvSpPr txBox="1">
            <a:spLocks noChangeArrowheads="1"/>
          </p:cNvSpPr>
          <p:nvPr/>
        </p:nvSpPr>
        <p:spPr bwMode="auto">
          <a:xfrm>
            <a:off x="468313" y="742950"/>
            <a:ext cx="8251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200" b="1">
                <a:solidFill>
                  <a:srgbClr val="002855"/>
                </a:solidFill>
                <a:latin typeface="Urbanist" charset="0"/>
                <a:sym typeface="Urbanist" charset="0"/>
              </a:rPr>
              <a:t>LOGROS: LIDERAZGO E INTEGRACIÓN CON DEMÁS HOSPITALES DE CUNDINAMARCA</a:t>
            </a:r>
            <a:endParaRPr lang="es-ES" sz="2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42938" y="2447925"/>
            <a:ext cx="3713162" cy="600164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950" b="1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Sede</a:t>
            </a:r>
            <a:r>
              <a:rPr lang="en-US" sz="1950" b="1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 HUS Bogotá y Red </a:t>
            </a:r>
            <a:r>
              <a:rPr lang="en-US" sz="1950" b="1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Interna</a:t>
            </a:r>
            <a:r>
              <a:rPr lang="en-US" sz="1950" b="1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27" name="Google Shape;89;p13"/>
          <p:cNvSpPr txBox="1">
            <a:spLocks noChangeArrowheads="1"/>
          </p:cNvSpPr>
          <p:nvPr/>
        </p:nvSpPr>
        <p:spPr bwMode="auto">
          <a:xfrm>
            <a:off x="642938" y="2886075"/>
            <a:ext cx="35369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>
              <a:lnSpc>
                <a:spcPct val="16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Se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cumplio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el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cronograma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mensual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reuniones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</a:p>
          <a:p>
            <a:pPr marL="285750" indent="-285750">
              <a:lnSpc>
                <a:spcPct val="16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Se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escuchó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la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Voz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del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Usuario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,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Comunidad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para el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mejoramiento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continuo de la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atención.Velan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por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el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cumplimiento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los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Derechos del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Usuario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.</a:t>
            </a:r>
          </a:p>
          <a:p>
            <a:pPr marL="285750" indent="-285750">
              <a:lnSpc>
                <a:spcPct val="16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Se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amplió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el # de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integrantes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 # 12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representantes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los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hospitales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 Cundinamarca, </a:t>
            </a:r>
            <a:r>
              <a:rPr lang="en-US" sz="1500" b="1" dirty="0">
                <a:solidFill>
                  <a:srgbClr val="1E293B"/>
                </a:solidFill>
                <a:latin typeface="Inter" charset="0"/>
                <a:sym typeface="Inter" charset="0"/>
              </a:rPr>
              <a:t>a 17 </a:t>
            </a:r>
            <a:endParaRPr lang="es-ES" sz="1400" dirty="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30728" name="Google Shape;90;p13" descr="image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1828800"/>
            <a:ext cx="3222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Google Shape;91;p13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1484313"/>
            <a:ext cx="39655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oogle Shape;96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Google Shape;97;p14" descr="image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457325"/>
            <a:ext cx="578643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Google Shape;98;p14"/>
          <p:cNvSpPr txBox="1">
            <a:spLocks noChangeArrowheads="1"/>
          </p:cNvSpPr>
          <p:nvPr/>
        </p:nvSpPr>
        <p:spPr bwMode="auto">
          <a:xfrm>
            <a:off x="571500" y="857250"/>
            <a:ext cx="85518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300" b="1">
                <a:solidFill>
                  <a:srgbClr val="002855"/>
                </a:solidFill>
                <a:latin typeface="Urbanist" charset="0"/>
                <a:sym typeface="Urbanist" charset="0"/>
              </a:rPr>
              <a:t>LOGROS: VIGILANCIA Y CONTROL SOCIAL</a:t>
            </a:r>
            <a:endParaRPr lang="es-ES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3" name="Google Shape;99;p14"/>
          <p:cNvSpPr txBox="1">
            <a:spLocks noChangeArrowheads="1"/>
          </p:cNvSpPr>
          <p:nvPr/>
        </p:nvSpPr>
        <p:spPr bwMode="auto">
          <a:xfrm>
            <a:off x="428625" y="2000250"/>
            <a:ext cx="20716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12000" b="1">
                <a:solidFill>
                  <a:srgbClr val="002855"/>
                </a:solidFill>
                <a:latin typeface="Inter" charset="0"/>
                <a:sym typeface="Inter" charset="0"/>
              </a:rPr>
              <a:t>36</a:t>
            </a:r>
            <a:endParaRPr lang="es-ES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4" name="Google Shape;100;p14"/>
          <p:cNvSpPr txBox="1">
            <a:spLocks noChangeArrowheads="1"/>
          </p:cNvSpPr>
          <p:nvPr/>
        </p:nvSpPr>
        <p:spPr bwMode="auto">
          <a:xfrm>
            <a:off x="428625" y="3524250"/>
            <a:ext cx="226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0056B3"/>
                </a:solidFill>
                <a:latin typeface="Inter SemiBold"/>
                <a:sym typeface="Inter SemiBold"/>
              </a:rPr>
              <a:t>Acompañamientos</a:t>
            </a:r>
            <a:endParaRPr lang="es-ES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3143250" y="1790700"/>
            <a:ext cx="5626100" cy="29527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950" b="1" kern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Gestión de Buzones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76" name="Google Shape;102;p14"/>
          <p:cNvSpPr txBox="1">
            <a:spLocks noChangeArrowheads="1"/>
          </p:cNvSpPr>
          <p:nvPr/>
        </p:nvSpPr>
        <p:spPr bwMode="auto">
          <a:xfrm>
            <a:off x="3143250" y="2228850"/>
            <a:ext cx="53578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6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Se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cuenta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con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buzones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 y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su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apertura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sistemática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 de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garantizando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 la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escucha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24 horas,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transparencia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en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el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procesamiento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 las PQRSF de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los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usuarios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.</a:t>
            </a:r>
            <a:endParaRPr lang="es-ES" sz="14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7" name="Google Shape;103;p14"/>
          <p:cNvSpPr>
            <a:spLocks noChangeArrowheads="1"/>
          </p:cNvSpPr>
          <p:nvPr/>
        </p:nvSpPr>
        <p:spPr bwMode="auto">
          <a:xfrm>
            <a:off x="3143250" y="3028950"/>
            <a:ext cx="5357813" cy="19050"/>
          </a:xfrm>
          <a:prstGeom prst="rect">
            <a:avLst/>
          </a:prstGeom>
          <a:solidFill>
            <a:srgbClr val="002855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s-ES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778" name="Google Shape;104;p14"/>
          <p:cNvSpPr txBox="1">
            <a:spLocks noChangeArrowheads="1"/>
          </p:cNvSpPr>
          <p:nvPr/>
        </p:nvSpPr>
        <p:spPr bwMode="auto">
          <a:xfrm>
            <a:off x="3143250" y="3238500"/>
            <a:ext cx="53578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6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Ejecución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del primer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recorrido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técnico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por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la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unidad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para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identificar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fortalezas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y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oportunidades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mejora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en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la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prestación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del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servicio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,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informa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HRZ.</a:t>
            </a:r>
            <a:endParaRPr lang="es-ES" sz="1400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oogle Shape;109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Google Shape;110;p15" descr="image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Google Shape;111;p15" descr="image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457325"/>
            <a:ext cx="39655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Google Shape;112;p15" descr="image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1388" y="1457325"/>
            <a:ext cx="396398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Google Shape;113;p15" descr="image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1388" y="3619500"/>
            <a:ext cx="3963987" cy="297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Google Shape;114;p15"/>
          <p:cNvSpPr txBox="1">
            <a:spLocks noChangeArrowheads="1"/>
          </p:cNvSpPr>
          <p:nvPr/>
        </p:nvSpPr>
        <p:spPr bwMode="auto">
          <a:xfrm>
            <a:off x="571500" y="776288"/>
            <a:ext cx="85518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300" b="1">
                <a:solidFill>
                  <a:srgbClr val="002855"/>
                </a:solidFill>
                <a:latin typeface="Urbanist" charset="0"/>
                <a:sym typeface="Urbanist" charset="0"/>
              </a:rPr>
              <a:t>LOGROS: CAPACITACIÓN Y FORMACIÓN</a:t>
            </a:r>
            <a:endParaRPr lang="es-ES" sz="140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34824" name="Google Shape;115;p15" descr="image.pn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1457325"/>
            <a:ext cx="39655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Google Shape;117;p15"/>
          <p:cNvSpPr txBox="1">
            <a:spLocks noChangeArrowheads="1"/>
          </p:cNvSpPr>
          <p:nvPr/>
        </p:nvSpPr>
        <p:spPr bwMode="auto">
          <a:xfrm>
            <a:off x="4933474" y="1628800"/>
            <a:ext cx="356758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6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Formación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Navegadores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 con la </a:t>
            </a:r>
            <a:r>
              <a:rPr lang="en-US" sz="1500" b="1" dirty="0">
                <a:solidFill>
                  <a:srgbClr val="1E293B"/>
                </a:solidFill>
                <a:latin typeface="Inter" charset="0"/>
                <a:sym typeface="Inter" charset="0"/>
              </a:rPr>
              <a:t>Universidad del Rosario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(Bogotá)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en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modalidades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presencial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y virtual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dentro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 la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investigación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que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realiza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 EQUITYCANCER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en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alianza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con el HUS.</a:t>
            </a:r>
            <a:endParaRPr lang="es-ES" sz="14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965700" y="3717032"/>
            <a:ext cx="35353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Socializaciones</a:t>
            </a:r>
            <a:r>
              <a:rPr lang="en-US" sz="1400" b="1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realizadaspor</a:t>
            </a:r>
            <a:r>
              <a:rPr lang="en-US" sz="1400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 parte de la </a:t>
            </a:r>
            <a:r>
              <a:rPr lang="en-US" sz="1400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Dirección</a:t>
            </a:r>
            <a:r>
              <a:rPr lang="en-US" sz="1400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1400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Atención</a:t>
            </a:r>
            <a:r>
              <a:rPr lang="en-US" sz="1400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 al </a:t>
            </a:r>
            <a:r>
              <a:rPr lang="en-US" sz="1400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Usuario</a:t>
            </a:r>
            <a:r>
              <a:rPr lang="en-US" sz="1400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 y </a:t>
            </a:r>
            <a:r>
              <a:rPr lang="en-US" sz="1400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sus</a:t>
            </a:r>
            <a:r>
              <a:rPr lang="en-US" sz="1400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sedes</a:t>
            </a:r>
            <a:r>
              <a:rPr lang="en-US" sz="1400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8" name="Google Shape;119;p15"/>
          <p:cNvSpPr txBox="1">
            <a:spLocks noChangeArrowheads="1"/>
          </p:cNvSpPr>
          <p:nvPr/>
        </p:nvSpPr>
        <p:spPr bwMode="auto">
          <a:xfrm>
            <a:off x="4965700" y="4391024"/>
            <a:ext cx="353536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Ruta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Salud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Mental,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Estrategia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IAMI,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Facturación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, Derechos y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Deberes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, y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Mecanismos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Participación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.,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Resultados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Encustas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satisfacción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y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Experiencia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del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Paciente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,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Informe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gestión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de las PQRSD (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causas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,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acciones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correctivas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, de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mejora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o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correcciones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tomadas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por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el HUS),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Programa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Py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P,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sz="1400" b="1" dirty="0" err="1">
                <a:solidFill>
                  <a:srgbClr val="1E293B"/>
                </a:solidFill>
                <a:latin typeface="Inter" charset="0"/>
                <a:sym typeface="Inter" charset="0"/>
              </a:rPr>
              <a:t>Participación</a:t>
            </a:r>
            <a:r>
              <a:rPr lang="en-US" sz="1400" b="1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b="1" dirty="0" err="1">
                <a:solidFill>
                  <a:srgbClr val="1E293B"/>
                </a:solidFill>
                <a:latin typeface="Inter" charset="0"/>
                <a:sym typeface="Inter" charset="0"/>
              </a:rPr>
              <a:t>activa</a:t>
            </a:r>
            <a:r>
              <a:rPr lang="en-US" sz="1400" b="1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b="1" dirty="0" err="1">
                <a:solidFill>
                  <a:srgbClr val="1E293B"/>
                </a:solidFill>
                <a:latin typeface="Inter" charset="0"/>
                <a:sym typeface="Inter" charset="0"/>
              </a:rPr>
              <a:t>en</a:t>
            </a:r>
            <a:r>
              <a:rPr lang="en-US" sz="1400" b="1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b="1" dirty="0" err="1">
                <a:solidFill>
                  <a:srgbClr val="1E293B"/>
                </a:solidFill>
                <a:latin typeface="Inter" charset="0"/>
                <a:sym typeface="Inter" charset="0"/>
              </a:rPr>
              <a:t>Celebraciones</a:t>
            </a:r>
            <a:r>
              <a:rPr lang="en-US" sz="1400" b="1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b="1" dirty="0" err="1">
                <a:solidFill>
                  <a:srgbClr val="1E293B"/>
                </a:solidFill>
                <a:latin typeface="Inter" charset="0"/>
                <a:sym typeface="Inter" charset="0"/>
              </a:rPr>
              <a:t>Especiales</a:t>
            </a:r>
            <a:r>
              <a:rPr lang="en-US" sz="1400" b="1" dirty="0">
                <a:solidFill>
                  <a:srgbClr val="1E293B"/>
                </a:solidFill>
                <a:latin typeface="Inter" charset="0"/>
                <a:sym typeface="Inter" charset="0"/>
              </a:rPr>
              <a:t> del HUS 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: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Celebración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día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del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Paciente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Samaritado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,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Día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del Niño,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etc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endParaRPr lang="es-ES" sz="1400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Google Shape;124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Google Shape;126;p16" descr="image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896" y="1340768"/>
            <a:ext cx="2452688" cy="27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Google Shape;127;p16" descr="image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3192" y="1361406"/>
            <a:ext cx="2370063" cy="270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Google Shape;128;p16" descr="image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1464" y="1361406"/>
            <a:ext cx="2667000" cy="270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Google Shape;129;p16"/>
          <p:cNvSpPr txBox="1">
            <a:spLocks noChangeArrowheads="1"/>
          </p:cNvSpPr>
          <p:nvPr/>
        </p:nvSpPr>
        <p:spPr bwMode="auto">
          <a:xfrm>
            <a:off x="571500" y="815975"/>
            <a:ext cx="85518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300" b="1">
                <a:solidFill>
                  <a:srgbClr val="002855"/>
                </a:solidFill>
                <a:latin typeface="Urbanist" charset="0"/>
                <a:sym typeface="Urbanist" charset="0"/>
              </a:rPr>
              <a:t>LOGROS: REPRESENTATIVIDAD Y VOZ</a:t>
            </a:r>
            <a:endParaRPr lang="es-ES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112912" y="2147218"/>
            <a:ext cx="2351087" cy="29527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950" b="1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Comité</a:t>
            </a:r>
            <a:r>
              <a:rPr lang="en-US" sz="1950" b="1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1950" b="1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Ética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74" name="Google Shape;132;p16"/>
          <p:cNvSpPr txBox="1">
            <a:spLocks noChangeArrowheads="1"/>
          </p:cNvSpPr>
          <p:nvPr/>
        </p:nvSpPr>
        <p:spPr bwMode="auto">
          <a:xfrm>
            <a:off x="1112912" y="2585368"/>
            <a:ext cx="2238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6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Participación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activa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y continua,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asegurando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la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perspectiva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del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usuario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en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decisiones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5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bioéticas</a:t>
            </a:r>
            <a:r>
              <a:rPr lang="en-US" sz="1500" dirty="0">
                <a:solidFill>
                  <a:srgbClr val="1E293B"/>
                </a:solidFill>
                <a:latin typeface="Inter" charset="0"/>
                <a:sym typeface="Inter" charset="0"/>
              </a:rPr>
              <a:t>.</a:t>
            </a:r>
            <a:endParaRPr lang="es-ES" sz="14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3802385" y="2147218"/>
            <a:ext cx="2351087" cy="29527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950" b="1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Junta </a:t>
            </a:r>
            <a:r>
              <a:rPr lang="en-US" sz="1950" b="1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Directiva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76" name="Google Shape;134;p16"/>
          <p:cNvSpPr txBox="1">
            <a:spLocks noChangeArrowheads="1"/>
          </p:cNvSpPr>
          <p:nvPr/>
        </p:nvSpPr>
        <p:spPr bwMode="auto">
          <a:xfrm>
            <a:off x="3802386" y="2585368"/>
            <a:ext cx="206305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6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Voz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y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voto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en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la Junta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Directiva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del HUS,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participando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en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la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planeación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estratégica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institucional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y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aprobación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monitoreo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proyectos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,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mejoramiento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de la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atención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del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usuario.entre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0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otros</a:t>
            </a:r>
            <a:r>
              <a:rPr lang="en-US" sz="1000" dirty="0">
                <a:solidFill>
                  <a:srgbClr val="1E293B"/>
                </a:solidFill>
                <a:latin typeface="Inter" charset="0"/>
                <a:sym typeface="Inter" charset="0"/>
              </a:rPr>
              <a:t>.</a:t>
            </a:r>
            <a:endParaRPr lang="es-E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6250657" y="2147218"/>
            <a:ext cx="2351087" cy="29527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950" b="1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COPACO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78" name="Google Shape;136;p16"/>
          <p:cNvSpPr txBox="1">
            <a:spLocks noChangeArrowheads="1"/>
          </p:cNvSpPr>
          <p:nvPr/>
        </p:nvSpPr>
        <p:spPr bwMode="auto">
          <a:xfrm>
            <a:off x="6225480" y="2585368"/>
            <a:ext cx="2238375" cy="13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6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Participación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 de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representantes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ante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los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organismos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de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participación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comunitaria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en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 </a:t>
            </a:r>
            <a:r>
              <a:rPr lang="en-US" sz="1400" dirty="0" err="1">
                <a:solidFill>
                  <a:srgbClr val="1E293B"/>
                </a:solidFill>
                <a:latin typeface="Inter" charset="0"/>
                <a:sym typeface="Inter" charset="0"/>
              </a:rPr>
              <a:t>salud</a:t>
            </a:r>
            <a:r>
              <a:rPr lang="en-US" sz="1400" dirty="0">
                <a:solidFill>
                  <a:srgbClr val="1E293B"/>
                </a:solidFill>
                <a:latin typeface="Inter" charset="0"/>
                <a:sym typeface="Inter" charset="0"/>
              </a:rPr>
              <a:t>.</a:t>
            </a:r>
            <a:endParaRPr lang="es-ES" sz="1400" dirty="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36879" name="Google Shape;137;p16" descr="image.pn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387" y="4293096"/>
            <a:ext cx="13724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Google Shape;138;p16" descr="image.png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5765" y="1528093"/>
            <a:ext cx="357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Google Shape;139;p16" descr="image.png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2385" y="1528093"/>
            <a:ext cx="357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Google Shape;140;p16" descr="image.png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69496" y="1528093"/>
            <a:ext cx="3222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oogle Shape;126;p16" descr="image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1" y="4241482"/>
            <a:ext cx="5751734" cy="238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Google Shape;131;p16"/>
          <p:cNvSpPr txBox="1"/>
          <p:nvPr/>
        </p:nvSpPr>
        <p:spPr>
          <a:xfrm>
            <a:off x="968896" y="4241482"/>
            <a:ext cx="446720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950" b="1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Veeduria</a:t>
            </a:r>
            <a:r>
              <a:rPr lang="en-US" sz="1950" b="1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50" b="1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en</a:t>
            </a:r>
            <a:r>
              <a:rPr lang="en-US" sz="1950" b="1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50" b="1" kern="0" dirty="0" err="1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Salud</a:t>
            </a:r>
            <a:r>
              <a:rPr lang="en-US" sz="1950" b="1" kern="0" dirty="0">
                <a:solidFill>
                  <a:srgbClr val="002855"/>
                </a:solidFill>
                <a:latin typeface="Inter"/>
                <a:ea typeface="Inter"/>
                <a:cs typeface="Inter"/>
                <a:sym typeface="Inter"/>
              </a:rPr>
              <a:t> del HRZ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2;p16"/>
          <p:cNvSpPr txBox="1">
            <a:spLocks noChangeArrowheads="1"/>
          </p:cNvSpPr>
          <p:nvPr/>
        </p:nvSpPr>
        <p:spPr bwMode="auto">
          <a:xfrm>
            <a:off x="391009" y="4861395"/>
            <a:ext cx="5474432" cy="206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60000"/>
              </a:lnSpc>
              <a:buClr>
                <a:srgbClr val="000000"/>
              </a:buClr>
              <a:buFont typeface="Arial" charset="0"/>
              <a:buNone/>
            </a:pPr>
            <a:r>
              <a:rPr lang="es-MX" sz="1200" dirty="0"/>
              <a:t>La veeduría, como mecanismo de participación social para el control de la gestión pública, cuenta en este espacio. Se llevaron acabo reuniones periódicas  con el acompañamiento del Sr Gerente, el </a:t>
            </a:r>
            <a:r>
              <a:rPr lang="es-MX" sz="1200" b="1" dirty="0"/>
              <a:t>Directorio Científico</a:t>
            </a:r>
            <a:r>
              <a:rPr lang="es-MX" sz="1200" dirty="0"/>
              <a:t> y/o el </a:t>
            </a:r>
            <a:r>
              <a:rPr lang="es-MX" sz="1200" b="1" dirty="0"/>
              <a:t>Gestor Asistencial</a:t>
            </a:r>
            <a:r>
              <a:rPr lang="es-MX" sz="1200" dirty="0"/>
              <a:t> del Hospital Regional. Durante las sesión, el hospital </a:t>
            </a:r>
            <a:r>
              <a:rPr lang="es-MX" sz="1200" dirty="0" err="1"/>
              <a:t>rindeninformes</a:t>
            </a:r>
            <a:r>
              <a:rPr lang="es-MX" sz="1200" dirty="0"/>
              <a:t> detallados y se da respuesta formal a los requerimientos solicitados por dicha instancia, garantizando la transparencia en los resultados administrativos y asistenciales</a:t>
            </a:r>
            <a:endParaRPr lang="es-ES" sz="1200" dirty="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1026" name="Picture 2" descr="https://saludzipaquira.com/wp-content/uploads/2025/06/WhatsApp-Image-2025-06-12-at-4.21.29-PM-1024x768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72" y="4279807"/>
            <a:ext cx="2256478" cy="146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39;p16" descr="image.png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2838" y="4397931"/>
            <a:ext cx="357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1131</Words>
  <Application>Microsoft Office PowerPoint</Application>
  <PresentationFormat>Presentación en pantalla (4:3)</PresentationFormat>
  <Paragraphs>178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Afacad</vt:lpstr>
      <vt:lpstr>Aptos</vt:lpstr>
      <vt:lpstr>Arial</vt:lpstr>
      <vt:lpstr>Arial Narrow</vt:lpstr>
      <vt:lpstr>Calibri</vt:lpstr>
      <vt:lpstr>Inter</vt:lpstr>
      <vt:lpstr>Inter SemiBold</vt:lpstr>
      <vt:lpstr>Urbanist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Angela Viviana Tuirriago Pulido</dc:creator>
  <cp:lastModifiedBy>Leonardo Duarte Díaz</cp:lastModifiedBy>
  <cp:revision>19</cp:revision>
  <dcterms:created xsi:type="dcterms:W3CDTF">2026-04-08T14:32:15Z</dcterms:created>
  <dcterms:modified xsi:type="dcterms:W3CDTF">2026-06-03T19:08:10Z</dcterms:modified>
</cp:coreProperties>
</file>